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6.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2" r:id="rId3"/>
    <p:sldMasterId id="2147483686" r:id="rId4"/>
  </p:sldMasterIdLst>
  <p:notesMasterIdLst>
    <p:notesMasterId r:id="rId79"/>
  </p:notesMasterIdLst>
  <p:sldIdLst>
    <p:sldId id="612" r:id="rId5"/>
    <p:sldId id="256" r:id="rId6"/>
    <p:sldId id="259" r:id="rId7"/>
    <p:sldId id="260" r:id="rId8"/>
    <p:sldId id="261" r:id="rId9"/>
    <p:sldId id="541" r:id="rId10"/>
    <p:sldId id="264" r:id="rId11"/>
    <p:sldId id="536" r:id="rId12"/>
    <p:sldId id="265" r:id="rId13"/>
    <p:sldId id="542" r:id="rId14"/>
    <p:sldId id="543" r:id="rId15"/>
    <p:sldId id="267" r:id="rId16"/>
    <p:sldId id="416" r:id="rId17"/>
    <p:sldId id="546" r:id="rId18"/>
    <p:sldId id="299" r:id="rId19"/>
    <p:sldId id="272" r:id="rId20"/>
    <p:sldId id="273" r:id="rId21"/>
    <p:sldId id="458" r:id="rId22"/>
    <p:sldId id="274" r:id="rId23"/>
    <p:sldId id="275" r:id="rId24"/>
    <p:sldId id="276" r:id="rId25"/>
    <p:sldId id="280" r:id="rId26"/>
    <p:sldId id="623" r:id="rId27"/>
    <p:sldId id="555" r:id="rId28"/>
    <p:sldId id="556" r:id="rId29"/>
    <p:sldId id="557" r:id="rId30"/>
    <p:sldId id="558" r:id="rId31"/>
    <p:sldId id="559" r:id="rId32"/>
    <p:sldId id="560" r:id="rId33"/>
    <p:sldId id="283" r:id="rId34"/>
    <p:sldId id="568" r:id="rId35"/>
    <p:sldId id="569" r:id="rId36"/>
    <p:sldId id="570" r:id="rId37"/>
    <p:sldId id="571" r:id="rId38"/>
    <p:sldId id="572" r:id="rId39"/>
    <p:sldId id="573" r:id="rId40"/>
    <p:sldId id="574" r:id="rId41"/>
    <p:sldId id="575" r:id="rId42"/>
    <p:sldId id="576" r:id="rId43"/>
    <p:sldId id="577" r:id="rId44"/>
    <p:sldId id="578" r:id="rId45"/>
    <p:sldId id="579" r:id="rId46"/>
    <p:sldId id="581" r:id="rId47"/>
    <p:sldId id="582" r:id="rId48"/>
    <p:sldId id="583" r:id="rId49"/>
    <p:sldId id="584" r:id="rId50"/>
    <p:sldId id="585" r:id="rId51"/>
    <p:sldId id="586" r:id="rId52"/>
    <p:sldId id="587" r:id="rId53"/>
    <p:sldId id="588" r:id="rId54"/>
    <p:sldId id="590" r:id="rId55"/>
    <p:sldId id="592" r:id="rId56"/>
    <p:sldId id="593" r:id="rId57"/>
    <p:sldId id="594" r:id="rId58"/>
    <p:sldId id="599" r:id="rId59"/>
    <p:sldId id="601" r:id="rId60"/>
    <p:sldId id="602" r:id="rId61"/>
    <p:sldId id="603" r:id="rId62"/>
    <p:sldId id="604" r:id="rId63"/>
    <p:sldId id="605" r:id="rId64"/>
    <p:sldId id="606" r:id="rId65"/>
    <p:sldId id="607" r:id="rId66"/>
    <p:sldId id="626" r:id="rId67"/>
    <p:sldId id="317" r:id="rId68"/>
    <p:sldId id="318" r:id="rId69"/>
    <p:sldId id="323" r:id="rId70"/>
    <p:sldId id="624" r:id="rId71"/>
    <p:sldId id="328" r:id="rId72"/>
    <p:sldId id="625" r:id="rId73"/>
    <p:sldId id="608" r:id="rId74"/>
    <p:sldId id="638" r:id="rId75"/>
    <p:sldId id="634" r:id="rId76"/>
    <p:sldId id="639" r:id="rId77"/>
    <p:sldId id="640" r:id="rId78"/>
  </p:sldIdLst>
  <p:sldSz cx="9144000" cy="6858000" type="screen4x3"/>
  <p:notesSz cx="6858000" cy="9144000"/>
  <p:defaultTextStyle>
    <a:defPPr>
      <a:defRPr lang="en-US"/>
    </a:defPPr>
    <a:lvl1pPr algn="l" rtl="0" fontAlgn="base">
      <a:spcBef>
        <a:spcPct val="0"/>
      </a:spcBef>
      <a:spcAft>
        <a:spcPct val="0"/>
      </a:spcAft>
      <a:defRPr sz="3200" kern="1200">
        <a:solidFill>
          <a:srgbClr val="FFFFCC"/>
        </a:solidFill>
        <a:latin typeface="Arial" charset="0"/>
        <a:ea typeface="ＭＳ Ｐゴシック" charset="0"/>
        <a:cs typeface="ＭＳ Ｐゴシック" charset="0"/>
      </a:defRPr>
    </a:lvl1pPr>
    <a:lvl2pPr marL="457200" algn="l" rtl="0" fontAlgn="base">
      <a:spcBef>
        <a:spcPct val="0"/>
      </a:spcBef>
      <a:spcAft>
        <a:spcPct val="0"/>
      </a:spcAft>
      <a:defRPr sz="3200" kern="1200">
        <a:solidFill>
          <a:srgbClr val="FFFFCC"/>
        </a:solidFill>
        <a:latin typeface="Arial" charset="0"/>
        <a:ea typeface="ＭＳ Ｐゴシック" charset="0"/>
        <a:cs typeface="ＭＳ Ｐゴシック" charset="0"/>
      </a:defRPr>
    </a:lvl2pPr>
    <a:lvl3pPr marL="914400" algn="l" rtl="0" fontAlgn="base">
      <a:spcBef>
        <a:spcPct val="0"/>
      </a:spcBef>
      <a:spcAft>
        <a:spcPct val="0"/>
      </a:spcAft>
      <a:defRPr sz="3200" kern="1200">
        <a:solidFill>
          <a:srgbClr val="FFFFCC"/>
        </a:solidFill>
        <a:latin typeface="Arial" charset="0"/>
        <a:ea typeface="ＭＳ Ｐゴシック" charset="0"/>
        <a:cs typeface="ＭＳ Ｐゴシック" charset="0"/>
      </a:defRPr>
    </a:lvl3pPr>
    <a:lvl4pPr marL="1371600" algn="l" rtl="0" fontAlgn="base">
      <a:spcBef>
        <a:spcPct val="0"/>
      </a:spcBef>
      <a:spcAft>
        <a:spcPct val="0"/>
      </a:spcAft>
      <a:defRPr sz="3200" kern="1200">
        <a:solidFill>
          <a:srgbClr val="FFFFCC"/>
        </a:solidFill>
        <a:latin typeface="Arial" charset="0"/>
        <a:ea typeface="ＭＳ Ｐゴシック" charset="0"/>
        <a:cs typeface="ＭＳ Ｐゴシック" charset="0"/>
      </a:defRPr>
    </a:lvl4pPr>
    <a:lvl5pPr marL="1828800" algn="l" rtl="0" fontAlgn="base">
      <a:spcBef>
        <a:spcPct val="0"/>
      </a:spcBef>
      <a:spcAft>
        <a:spcPct val="0"/>
      </a:spcAft>
      <a:defRPr sz="3200" kern="1200">
        <a:solidFill>
          <a:srgbClr val="FFFFCC"/>
        </a:solidFill>
        <a:latin typeface="Arial" charset="0"/>
        <a:ea typeface="ＭＳ Ｐゴシック" charset="0"/>
        <a:cs typeface="ＭＳ Ｐゴシック" charset="0"/>
      </a:defRPr>
    </a:lvl5pPr>
    <a:lvl6pPr marL="2286000" algn="l" defTabSz="457200" rtl="0" eaLnBrk="1" latinLnBrk="0" hangingPunct="1">
      <a:defRPr sz="3200" kern="1200">
        <a:solidFill>
          <a:srgbClr val="FFFFCC"/>
        </a:solidFill>
        <a:latin typeface="Arial" charset="0"/>
        <a:ea typeface="ＭＳ Ｐゴシック" charset="0"/>
        <a:cs typeface="ＭＳ Ｐゴシック" charset="0"/>
      </a:defRPr>
    </a:lvl6pPr>
    <a:lvl7pPr marL="2743200" algn="l" defTabSz="457200" rtl="0" eaLnBrk="1" latinLnBrk="0" hangingPunct="1">
      <a:defRPr sz="3200" kern="1200">
        <a:solidFill>
          <a:srgbClr val="FFFFCC"/>
        </a:solidFill>
        <a:latin typeface="Arial" charset="0"/>
        <a:ea typeface="ＭＳ Ｐゴシック" charset="0"/>
        <a:cs typeface="ＭＳ Ｐゴシック" charset="0"/>
      </a:defRPr>
    </a:lvl7pPr>
    <a:lvl8pPr marL="3200400" algn="l" defTabSz="457200" rtl="0" eaLnBrk="1" latinLnBrk="0" hangingPunct="1">
      <a:defRPr sz="3200" kern="1200">
        <a:solidFill>
          <a:srgbClr val="FFFFCC"/>
        </a:solidFill>
        <a:latin typeface="Arial" charset="0"/>
        <a:ea typeface="ＭＳ Ｐゴシック" charset="0"/>
        <a:cs typeface="ＭＳ Ｐゴシック" charset="0"/>
      </a:defRPr>
    </a:lvl8pPr>
    <a:lvl9pPr marL="3657600" algn="l" defTabSz="457200" rtl="0" eaLnBrk="1" latinLnBrk="0" hangingPunct="1">
      <a:defRPr sz="3200" kern="1200">
        <a:solidFill>
          <a:srgbClr val="FFFFCC"/>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66"/>
    <a:srgbClr val="000066"/>
    <a:srgbClr val="3366FF"/>
    <a:srgbClr val="FF9933"/>
    <a:srgbClr val="FFFF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66" d="100"/>
          <a:sy n="66" d="100"/>
        </p:scale>
        <p:origin x="-1448" y="-8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2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notesMaster" Target="notesMasters/notesMaster1.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5.wmf"/><Relationship Id="rId4" Type="http://schemas.openxmlformats.org/officeDocument/2006/relationships/image" Target="../media/image46.wmf"/><Relationship Id="rId5" Type="http://schemas.openxmlformats.org/officeDocument/2006/relationships/image" Target="../media/image47.wmf"/><Relationship Id="rId6" Type="http://schemas.openxmlformats.org/officeDocument/2006/relationships/image" Target="../media/image48.wmf"/><Relationship Id="rId1" Type="http://schemas.openxmlformats.org/officeDocument/2006/relationships/image" Target="../media/image43.wmf"/><Relationship Id="rId2"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solidFill>
                  <a:schemeClr val="tx1"/>
                </a:solidFill>
                <a:cs typeface="+mn-cs"/>
              </a:defRPr>
            </a:lvl1pPr>
          </a:lstStyle>
          <a:p>
            <a:pPr>
              <a:defRPr/>
            </a:pPr>
            <a:endParaRPr lang="en-US"/>
          </a:p>
        </p:txBody>
      </p:sp>
      <p:sp>
        <p:nvSpPr>
          <p:cNvPr id="1177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cs typeface="+mn-cs"/>
              </a:defRPr>
            </a:lvl1pPr>
          </a:lstStyle>
          <a:p>
            <a:pPr>
              <a:defRPr/>
            </a:pPr>
            <a:endParaRPr lang="en-US"/>
          </a:p>
        </p:txBody>
      </p:sp>
      <p:sp>
        <p:nvSpPr>
          <p:cNvPr id="1177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77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77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solidFill>
                  <a:schemeClr val="tx1"/>
                </a:solidFill>
                <a:cs typeface="+mn-cs"/>
              </a:defRPr>
            </a:lvl1pPr>
          </a:lstStyle>
          <a:p>
            <a:pPr>
              <a:defRPr/>
            </a:pPr>
            <a:endParaRPr lang="en-US"/>
          </a:p>
        </p:txBody>
      </p:sp>
      <p:sp>
        <p:nvSpPr>
          <p:cNvPr id="1177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cs typeface="+mn-cs"/>
              </a:defRPr>
            </a:lvl1pPr>
          </a:lstStyle>
          <a:p>
            <a:pPr>
              <a:defRPr/>
            </a:pPr>
            <a:fld id="{65FB7B4E-056F-1040-809F-011014CAA0AB}" type="slidenum">
              <a:rPr lang="en-US"/>
              <a:pPr>
                <a:defRPr/>
              </a:pPr>
              <a:t>‹#›</a:t>
            </a:fld>
            <a:endParaRPr lang="en-US"/>
          </a:p>
        </p:txBody>
      </p:sp>
    </p:spTree>
    <p:extLst>
      <p:ext uri="{BB962C8B-B14F-4D97-AF65-F5344CB8AC3E}">
        <p14:creationId xmlns:p14="http://schemas.microsoft.com/office/powerpoint/2010/main" val="4245693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A1067D-4531-2046-8F1F-0A942AF00B6C}" type="slidenum">
              <a:rPr lang="en-US"/>
              <a:pPr>
                <a:defRPr/>
              </a:pPr>
              <a:t>6</a:t>
            </a:fld>
            <a:endParaRPr lang="en-US"/>
          </a:p>
        </p:txBody>
      </p:sp>
      <p:sp>
        <p:nvSpPr>
          <p:cNvPr id="50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63" name="Rectangle 3"/>
          <p:cNvSpPr>
            <a:spLocks noGrp="1" noChangeArrowheads="1"/>
          </p:cNvSpPr>
          <p:nvPr>
            <p:ph type="body" idx="1"/>
          </p:nvPr>
        </p:nvSpPr>
        <p:spPr/>
        <p:txBody>
          <a:bodyPr/>
          <a:lstStyle/>
          <a:p>
            <a:pPr eaLnBrk="1" hangingPunct="1">
              <a:defRPr/>
            </a:pPr>
            <a:r>
              <a:rPr lang="en-US" sz="1400" smtClean="0">
                <a:cs typeface="+mn-cs"/>
              </a:rPr>
              <a:t>Parts found between 1908 and 1912 in Piltdown, England</a:t>
            </a:r>
          </a:p>
          <a:p>
            <a:pPr lvl="1" eaLnBrk="1" hangingPunct="1">
              <a:spcBef>
                <a:spcPct val="0"/>
              </a:spcBef>
              <a:defRPr/>
            </a:pPr>
            <a:r>
              <a:rPr lang="en-US" sz="1600" smtClean="0"/>
              <a:t>Portion of human skull</a:t>
            </a:r>
          </a:p>
          <a:p>
            <a:pPr lvl="1" eaLnBrk="1" hangingPunct="1">
              <a:spcBef>
                <a:spcPct val="0"/>
              </a:spcBef>
              <a:defRPr/>
            </a:pPr>
            <a:r>
              <a:rPr lang="en-US" sz="1600" smtClean="0"/>
              <a:t>Portion of lower ape-like jaw</a:t>
            </a:r>
          </a:p>
          <a:p>
            <a:pPr eaLnBrk="1" hangingPunct="1">
              <a:defRPr/>
            </a:pPr>
            <a:r>
              <a:rPr lang="en-US" smtClean="0">
                <a:solidFill>
                  <a:srgbClr val="FFFFCC"/>
                </a:solidFill>
                <a:cs typeface="+mn-cs"/>
              </a:rPr>
              <a:t>The claim: 500,000 year old intermediate link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OT Survey</a:t>
            </a:r>
            <a:r>
              <a:rPr lang="en-US" baseline="0" dirty="0" smtClean="0">
                <a:latin typeface="Arial" charset="0"/>
                <a:ea typeface="ＭＳ Ｐゴシック" charset="0"/>
                <a:cs typeface="ＭＳ Ｐゴシック" charset="0"/>
              </a:rPr>
              <a:t> (</a:t>
            </a:r>
            <a:r>
              <a:rPr lang="en-US" baseline="0" dirty="0" err="1" smtClean="0">
                <a:latin typeface="Arial" charset="0"/>
                <a:ea typeface="ＭＳ Ｐゴシック" charset="0"/>
                <a:cs typeface="ＭＳ Ｐゴシック" charset="0"/>
              </a:rPr>
              <a:t>os</a:t>
            </a:r>
            <a:r>
              <a:rPr lang="en-US" baseline="0"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C050DA-F174-8246-AAF8-B473532D78A7}" type="slidenum">
              <a:rPr lang="en-US"/>
              <a:pPr>
                <a:defRPr/>
              </a:pPr>
              <a:t>10</a:t>
            </a:fld>
            <a:endParaRPr lang="en-US"/>
          </a:p>
        </p:txBody>
      </p:sp>
      <p:sp>
        <p:nvSpPr>
          <p:cNvPr id="392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2195" name="Rectangle 3"/>
          <p:cNvSpPr>
            <a:spLocks noGrp="1" noChangeArrowheads="1"/>
          </p:cNvSpPr>
          <p:nvPr>
            <p:ph type="body" idx="1"/>
          </p:nvPr>
        </p:nvSpPr>
        <p:spPr/>
        <p:txBody>
          <a:bodyPr/>
          <a:lstStyle/>
          <a:p>
            <a:pPr eaLnBrk="1" hangingPunct="1">
              <a:defRPr/>
            </a:pPr>
            <a:r>
              <a:rPr lang="en-US" smtClean="0">
                <a:cs typeface="+mn-cs"/>
              </a:rPr>
              <a:t>Pithecos = Greek for ape</a:t>
            </a:r>
          </a:p>
          <a:p>
            <a:pPr eaLnBrk="1" hangingPunct="1">
              <a:defRPr/>
            </a:pPr>
            <a:r>
              <a:rPr lang="en-US" smtClean="0">
                <a:cs typeface="+mn-cs"/>
              </a:rPr>
              <a:t>Discovered in 1930s: jaw fragments and teeth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E7909D-AC83-934D-88DB-B1FBA0215E84}" type="slidenum">
              <a:rPr lang="en-US"/>
              <a:pPr>
                <a:defRPr/>
              </a:pPr>
              <a:t>28</a:t>
            </a:fld>
            <a:endParaRPr lang="en-US"/>
          </a:p>
        </p:txBody>
      </p:sp>
      <p:sp>
        <p:nvSpPr>
          <p:cNvPr id="506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6883" name="Rectangle 3"/>
          <p:cNvSpPr>
            <a:spLocks noGrp="1" noChangeArrowheads="1"/>
          </p:cNvSpPr>
          <p:nvPr>
            <p:ph type="body" idx="1"/>
          </p:nvPr>
        </p:nvSpPr>
        <p:spPr/>
        <p:txBody>
          <a:bodyPr/>
          <a:lstStyle/>
          <a:p>
            <a:pPr eaLnBrk="1" hangingPunct="1">
              <a:defRPr/>
            </a:pPr>
            <a:r>
              <a:rPr lang="en-US" smtClean="0">
                <a:cs typeface="+mn-cs"/>
              </a:rPr>
              <a:t>If you differ by more than 22 substitutions you fall outside the human range according to evolutionists</a:t>
            </a:r>
          </a:p>
          <a:p>
            <a:pPr eaLnBrk="1" hangingPunct="1">
              <a:defRPr/>
            </a:pPr>
            <a:r>
              <a:rPr lang="en-US" smtClean="0">
                <a:cs typeface="+mn-cs"/>
              </a:rPr>
              <a:t>The single Neanderthal (mtDNA) was extracted from a small isolated group of Neanderthals</a:t>
            </a:r>
          </a:p>
          <a:p>
            <a:pPr eaLnBrk="1" hangingPunct="1">
              <a:defRPr/>
            </a:pPr>
            <a:r>
              <a:rPr lang="en-US" b="1" smtClean="0">
                <a:cs typeface="+mn-cs"/>
              </a:rPr>
              <a:t>Possible explanations</a:t>
            </a:r>
          </a:p>
          <a:p>
            <a:pPr eaLnBrk="1" hangingPunct="1">
              <a:defRPr/>
            </a:pPr>
            <a:r>
              <a:rPr lang="en-US" smtClean="0">
                <a:cs typeface="+mn-cs"/>
              </a:rPr>
              <a:t>Neanderthals did contribute to the modern gene pool, but their sequences disappeared through genetic loss or selection</a:t>
            </a:r>
          </a:p>
          <a:p>
            <a:pPr eaLnBrk="1" hangingPunct="1">
              <a:defRPr/>
            </a:pPr>
            <a:r>
              <a:rPr lang="en-US" smtClean="0">
                <a:cs typeface="+mn-cs"/>
              </a:rPr>
              <a:t>The single Neanderthal (mtDNA) was fully human but at the extreme end</a:t>
            </a:r>
          </a:p>
          <a:p>
            <a:pPr eaLnBrk="1" hangingPunct="1">
              <a:defRPr/>
            </a:pPr>
            <a:r>
              <a:rPr lang="en-US" smtClean="0">
                <a:cs typeface="+mn-cs"/>
              </a:rPr>
              <a:t>The single Neanderthal (mtDNA) was fully human but at the extreme end</a:t>
            </a:r>
          </a:p>
          <a:p>
            <a:pPr eaLnBrk="1" hangingPunct="1">
              <a:defRPr/>
            </a:pPr>
            <a:endParaRPr lang="en-US" smtClean="0">
              <a:cs typeface="+mn-cs"/>
            </a:endParaRPr>
          </a:p>
          <a:p>
            <a:pPr eaLnBrk="1" hangingPunct="1">
              <a:defRPr/>
            </a:pPr>
            <a:endParaRPr lang="en-US" smtClean="0">
              <a:cs typeface="+mn-cs"/>
            </a:endParaRPr>
          </a:p>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D19CF2-D8B1-3849-9B3A-D60D944F168F}" type="slidenum">
              <a:rPr lang="en-US"/>
              <a:pPr>
                <a:defRPr/>
              </a:pPr>
              <a:t>35</a:t>
            </a:fld>
            <a:endParaRPr lang="en-US"/>
          </a:p>
        </p:txBody>
      </p:sp>
      <p:sp>
        <p:nvSpPr>
          <p:cNvPr id="424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4963" name="Rectangle 3"/>
          <p:cNvSpPr>
            <a:spLocks noGrp="1" noChangeArrowheads="1"/>
          </p:cNvSpPr>
          <p:nvPr>
            <p:ph type="body" idx="1"/>
          </p:nvPr>
        </p:nvSpPr>
        <p:spPr/>
        <p:txBody>
          <a:bodyPr/>
          <a:lstStyle/>
          <a:p>
            <a:pPr eaLnBrk="1" hangingPunct="1">
              <a:defRPr/>
            </a:pPr>
            <a:r>
              <a:rPr lang="en-US" smtClean="0">
                <a:cs typeface="+mn-cs"/>
              </a:rPr>
              <a:t>Picture of Lucy from: </a:t>
            </a:r>
            <a:r>
              <a:rPr lang="en-US" i="1" smtClean="0">
                <a:cs typeface="+mn-cs"/>
              </a:rPr>
              <a:t>Biology: Understanding Life Third Edition, </a:t>
            </a:r>
            <a:r>
              <a:rPr lang="en-US" smtClean="0">
                <a:cs typeface="+mn-cs"/>
              </a:rPr>
              <a:t>2000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48448E-493F-DB43-970C-AF4BFEEB3EE0}" type="slidenum">
              <a:rPr lang="en-US"/>
              <a:pPr>
                <a:defRPr/>
              </a:pPr>
              <a:t>43</a:t>
            </a:fld>
            <a:endParaRPr lang="en-US"/>
          </a:p>
        </p:txBody>
      </p:sp>
      <p:sp>
        <p:nvSpPr>
          <p:cNvPr id="436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6227" name="Rectangle 3"/>
          <p:cNvSpPr>
            <a:spLocks noGrp="1" noChangeArrowheads="1"/>
          </p:cNvSpPr>
          <p:nvPr>
            <p:ph type="body" idx="1"/>
          </p:nvPr>
        </p:nvSpPr>
        <p:spPr>
          <a:xfrm>
            <a:off x="914400" y="4343400"/>
            <a:ext cx="5029200" cy="4114800"/>
          </a:xfrm>
        </p:spPr>
        <p:txBody>
          <a:bodyPr/>
          <a:lstStyle/>
          <a:p>
            <a:pPr eaLnBrk="1" hangingPunct="1">
              <a:defRPr/>
            </a:pPr>
            <a:r>
              <a:rPr lang="en-US" smtClean="0">
                <a:cs typeface="+mn-cs"/>
              </a:rPr>
              <a:t>C. Owen Lovejoy is Chairman of Anthropology at Kent State University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961CB3-0965-A247-9690-4546F2D16CB8}" type="slidenum">
              <a:rPr lang="en-US"/>
              <a:pPr>
                <a:defRPr/>
              </a:pPr>
              <a:t>48</a:t>
            </a:fld>
            <a:endParaRPr lang="en-US"/>
          </a:p>
        </p:txBody>
      </p:sp>
      <p:sp>
        <p:nvSpPr>
          <p:cNvPr id="442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2371" name="Rectangle 3"/>
          <p:cNvSpPr>
            <a:spLocks noGrp="1" noChangeArrowheads="1"/>
          </p:cNvSpPr>
          <p:nvPr>
            <p:ph type="body" idx="1"/>
          </p:nvPr>
        </p:nvSpPr>
        <p:spPr/>
        <p:txBody>
          <a:bodyPr/>
          <a:lstStyle/>
          <a:p>
            <a:pPr eaLnBrk="1" hangingPunct="1">
              <a:defRPr/>
            </a:pPr>
            <a:r>
              <a:rPr lang="en-US" smtClean="0">
                <a:cs typeface="+mn-cs"/>
              </a:rPr>
              <a:t>This is not hard to distinguish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F771B5-113D-5441-8673-9D1120A89649}" type="slidenum">
              <a:rPr lang="en-US"/>
              <a:pPr>
                <a:defRPr/>
              </a:pPr>
              <a:t>61</a:t>
            </a:fld>
            <a:endParaRPr lang="en-US"/>
          </a:p>
        </p:txBody>
      </p:sp>
      <p:sp>
        <p:nvSpPr>
          <p:cNvPr id="465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5923" name="Rectangle 3"/>
          <p:cNvSpPr>
            <a:spLocks noGrp="1" noChangeArrowheads="1"/>
          </p:cNvSpPr>
          <p:nvPr>
            <p:ph type="body" idx="1"/>
          </p:nvPr>
        </p:nvSpPr>
        <p:spPr/>
        <p:txBody>
          <a:bodyPr/>
          <a:lstStyle/>
          <a:p>
            <a:pPr eaLnBrk="1" hangingPunct="1">
              <a:lnSpc>
                <a:spcPct val="80000"/>
              </a:lnSpc>
              <a:defRPr/>
            </a:pPr>
            <a:r>
              <a:rPr lang="en-US" sz="900" smtClean="0">
                <a:cs typeface="+mn-cs"/>
              </a:rPr>
              <a:t>All these deal with being bipedal</a:t>
            </a:r>
          </a:p>
          <a:p>
            <a:pPr eaLnBrk="1" hangingPunct="1">
              <a:lnSpc>
                <a:spcPct val="80000"/>
              </a:lnSpc>
              <a:defRPr/>
            </a:pPr>
            <a:r>
              <a:rPr lang="en-US" sz="900" smtClean="0">
                <a:cs typeface="+mn-cs"/>
              </a:rPr>
              <a:t>FINE BALANCE: Requires a fine sense of balance. The inner ear has a network of fluid-filled canals which contain sensors which are sensitive to movement and gravity. The sensors consist of fine hairs which send out signals to indicate direction and speed. Humans have a more complex inner ear design than apes</a:t>
            </a:r>
          </a:p>
          <a:p>
            <a:pPr eaLnBrk="1" hangingPunct="1">
              <a:lnSpc>
                <a:spcPct val="80000"/>
              </a:lnSpc>
              <a:defRPr/>
            </a:pPr>
            <a:r>
              <a:rPr lang="en-US" sz="900" smtClean="0">
                <a:cs typeface="+mn-cs"/>
              </a:rPr>
              <a:t>FLAT FACE: So their eyes have a field of view which extends down to the ground in front of the feet.</a:t>
            </a:r>
          </a:p>
          <a:p>
            <a:pPr eaLnBrk="1" hangingPunct="1">
              <a:lnSpc>
                <a:spcPct val="80000"/>
              </a:lnSpc>
              <a:defRPr/>
            </a:pPr>
            <a:r>
              <a:rPr lang="en-US" sz="900" smtClean="0">
                <a:cs typeface="+mn-cs"/>
              </a:rPr>
              <a:t>UPRIGHT SKULL: the position at which the spinal cord enters the skull. In humans it is located at the bottom of the skull. This means the most natural position  for the head is looking forward in the upright position.</a:t>
            </a:r>
          </a:p>
          <a:p>
            <a:pPr eaLnBrk="1" hangingPunct="1">
              <a:lnSpc>
                <a:spcPct val="80000"/>
              </a:lnSpc>
              <a:defRPr/>
            </a:pPr>
            <a:r>
              <a:rPr lang="en-US" sz="900" smtClean="0">
                <a:cs typeface="+mn-cs"/>
              </a:rPr>
              <a:t>STRAIGHT BACK: This is ideal for upright posture because the torso and head are directly above the hips in the standing position. Apes have a curved back.</a:t>
            </a:r>
          </a:p>
          <a:p>
            <a:pPr eaLnBrk="1" hangingPunct="1">
              <a:lnSpc>
                <a:spcPct val="80000"/>
              </a:lnSpc>
              <a:defRPr/>
            </a:pPr>
            <a:r>
              <a:rPr lang="en-US" sz="900" smtClean="0">
                <a:cs typeface="+mn-cs"/>
              </a:rPr>
              <a:t>FULLY EXTENDABLE FEMUR BONES: When looking from the front humans have femur bones which are angled inwards as they come down from the hip. This has the effect of making the knees and feet closer together. Having feet closer together keeps the feet nearly under the center of the body and gives stability during walking and running. During walking and running the body is supported by one leg at any instant and so the body can topple over if the legs are not right under the body. If the feet were not close together then the body would be thrown from side to side</a:t>
            </a:r>
          </a:p>
          <a:p>
            <a:pPr eaLnBrk="1" hangingPunct="1">
              <a:lnSpc>
                <a:spcPct val="80000"/>
              </a:lnSpc>
              <a:defRPr/>
            </a:pPr>
            <a:r>
              <a:rPr lang="en-US" sz="900" smtClean="0">
                <a:cs typeface="+mn-cs"/>
              </a:rPr>
              <a:t>FULLY EXTENDABLE KNEE JOINTS:</a:t>
            </a:r>
          </a:p>
          <a:p>
            <a:pPr eaLnBrk="1" hangingPunct="1">
              <a:lnSpc>
                <a:spcPct val="80000"/>
              </a:lnSpc>
              <a:defRPr/>
            </a:pPr>
            <a:r>
              <a:rPr lang="en-US" sz="900" smtClean="0">
                <a:cs typeface="+mn-cs"/>
              </a:rPr>
              <a:t>VERY LONG LEGS: The length of human legs is about half the total body. This makes it possible to walk and run for long distances with relative ease. In contrast, apes are only about a third.</a:t>
            </a:r>
          </a:p>
          <a:p>
            <a:pPr eaLnBrk="1" hangingPunct="1">
              <a:lnSpc>
                <a:spcPct val="80000"/>
              </a:lnSpc>
              <a:defRPr/>
            </a:pPr>
            <a:r>
              <a:rPr lang="en-US" sz="900" smtClean="0">
                <a:cs typeface="+mn-cs"/>
              </a:rPr>
              <a:t>ARCHED FEET: The human foot is arched between the ball of the foot and the toes. The foot has around 26 bones and many muscles and ligaments, tendons and nerves so the foot can flex between the heel and the ball. The arched structure of the foot makes it easy for a person to press down on the ball for the foot which is important for balance and control. This ability is also important for movements such as standing on tiptoe, running and turning. It also helps absorb shocks during walking and running. In contrast the feet and hands of apes are like hands suited for grasping.</a:t>
            </a:r>
          </a:p>
          <a:p>
            <a:pPr eaLnBrk="1" hangingPunct="1">
              <a:lnSpc>
                <a:spcPct val="80000"/>
              </a:lnSpc>
              <a:defRPr/>
            </a:pPr>
            <a:r>
              <a:rPr lang="en-US" sz="900" smtClean="0">
                <a:cs typeface="+mn-cs"/>
              </a:rPr>
              <a:t>STRONG BIG TOES: This feature is important for walking and running. For each step, the final push from the ground comes from the big toe. In order to propel the body forwards in a controlled manner, the big toe must be very strong. Apes have a toe designed for grasping. They cannot make a firm push from their big toe.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CA0EB9-0407-BF4F-B79E-534A46B14B39}" type="slidenum">
              <a:rPr lang="en-US"/>
              <a:pPr>
                <a:defRPr/>
              </a:pPr>
              <a:t>72</a:t>
            </a:fld>
            <a:endParaRPr lang="en-US"/>
          </a:p>
        </p:txBody>
      </p:sp>
      <p:sp>
        <p:nvSpPr>
          <p:cNvPr id="528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8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E4D6025-6644-F747-96C9-9BD86E71B568}" type="slidenum">
              <a:rPr lang="en-US" sz="1200">
                <a:solidFill>
                  <a:prstClr val="black"/>
                </a:solidFill>
              </a:rPr>
              <a:pPr/>
              <a:t>73</a:t>
            </a:fld>
            <a:endParaRPr lang="en-US" sz="1200">
              <a:solidFill>
                <a:prstClr val="black"/>
              </a:solidFill>
            </a:endParaRPr>
          </a:p>
        </p:txBody>
      </p:sp>
      <p:sp>
        <p:nvSpPr>
          <p:cNvPr id="367618" name="Rectangle 2"/>
          <p:cNvSpPr>
            <a:spLocks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8FA5AD-13B2-F343-9728-A8180C0EC3D9}" type="slidenum">
              <a:rPr lang="en-US"/>
              <a:pPr>
                <a:defRPr/>
              </a:pPr>
              <a:t>‹#›</a:t>
            </a:fld>
            <a:endParaRPr lang="en-US"/>
          </a:p>
        </p:txBody>
      </p:sp>
    </p:spTree>
    <p:extLst>
      <p:ext uri="{BB962C8B-B14F-4D97-AF65-F5344CB8AC3E}">
        <p14:creationId xmlns:p14="http://schemas.microsoft.com/office/powerpoint/2010/main" val="92050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5D8393-6B34-264F-8F5C-89D9C41F34BF}" type="slidenum">
              <a:rPr lang="en-US"/>
              <a:pPr>
                <a:defRPr/>
              </a:pPr>
              <a:t>‹#›</a:t>
            </a:fld>
            <a:endParaRPr lang="en-US"/>
          </a:p>
        </p:txBody>
      </p:sp>
    </p:spTree>
    <p:extLst>
      <p:ext uri="{BB962C8B-B14F-4D97-AF65-F5344CB8AC3E}">
        <p14:creationId xmlns:p14="http://schemas.microsoft.com/office/powerpoint/2010/main" val="311113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05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05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5B684-0A2E-2541-8615-1B391321B45C}" type="slidenum">
              <a:rPr lang="en-US"/>
              <a:pPr>
                <a:defRPr/>
              </a:pPr>
              <a:t>‹#›</a:t>
            </a:fld>
            <a:endParaRPr lang="en-US"/>
          </a:p>
        </p:txBody>
      </p:sp>
    </p:spTree>
    <p:extLst>
      <p:ext uri="{BB962C8B-B14F-4D97-AF65-F5344CB8AC3E}">
        <p14:creationId xmlns:p14="http://schemas.microsoft.com/office/powerpoint/2010/main" val="3775049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27FC87-95AC-314A-89E4-2CA97FFBD2D8}" type="slidenum">
              <a:rPr lang="en-US"/>
              <a:pPr>
                <a:defRPr/>
              </a:pPr>
              <a:t>‹#›</a:t>
            </a:fld>
            <a:endParaRPr lang="en-US"/>
          </a:p>
        </p:txBody>
      </p:sp>
    </p:spTree>
    <p:extLst>
      <p:ext uri="{BB962C8B-B14F-4D97-AF65-F5344CB8AC3E}">
        <p14:creationId xmlns:p14="http://schemas.microsoft.com/office/powerpoint/2010/main" val="105418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B2E88-07C7-A548-B950-36413C2086F6}" type="slidenum">
              <a:rPr lang="en-US"/>
              <a:pPr>
                <a:defRPr/>
              </a:pPr>
              <a:t>‹#›</a:t>
            </a:fld>
            <a:endParaRPr lang="en-US"/>
          </a:p>
        </p:txBody>
      </p:sp>
    </p:spTree>
    <p:extLst>
      <p:ext uri="{BB962C8B-B14F-4D97-AF65-F5344CB8AC3E}">
        <p14:creationId xmlns:p14="http://schemas.microsoft.com/office/powerpoint/2010/main" val="2400294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D74111-E932-544F-B868-EBC2AE5FC209}" type="slidenum">
              <a:rPr lang="en-US"/>
              <a:pPr>
                <a:defRPr/>
              </a:pPr>
              <a:t>‹#›</a:t>
            </a:fld>
            <a:endParaRPr lang="en-US"/>
          </a:p>
        </p:txBody>
      </p:sp>
    </p:spTree>
    <p:extLst>
      <p:ext uri="{BB962C8B-B14F-4D97-AF65-F5344CB8AC3E}">
        <p14:creationId xmlns:p14="http://schemas.microsoft.com/office/powerpoint/2010/main" val="419709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0988" y="1557338"/>
            <a:ext cx="42227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1557338"/>
            <a:ext cx="42227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28198-62DB-464E-900B-9854E335CE6C}" type="slidenum">
              <a:rPr lang="en-US"/>
              <a:pPr>
                <a:defRPr/>
              </a:pPr>
              <a:t>‹#›</a:t>
            </a:fld>
            <a:endParaRPr lang="en-US"/>
          </a:p>
        </p:txBody>
      </p:sp>
    </p:spTree>
    <p:extLst>
      <p:ext uri="{BB962C8B-B14F-4D97-AF65-F5344CB8AC3E}">
        <p14:creationId xmlns:p14="http://schemas.microsoft.com/office/powerpoint/2010/main" val="1712419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596599A-9BDD-C04D-B5C7-AFCF5EC6EEFE}" type="slidenum">
              <a:rPr lang="en-US"/>
              <a:pPr>
                <a:defRPr/>
              </a:pPr>
              <a:t>‹#›</a:t>
            </a:fld>
            <a:endParaRPr lang="en-US"/>
          </a:p>
        </p:txBody>
      </p:sp>
    </p:spTree>
    <p:extLst>
      <p:ext uri="{BB962C8B-B14F-4D97-AF65-F5344CB8AC3E}">
        <p14:creationId xmlns:p14="http://schemas.microsoft.com/office/powerpoint/2010/main" val="4003095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1C826-4E57-CB41-80A6-59DC37F11356}" type="slidenum">
              <a:rPr lang="en-US"/>
              <a:pPr>
                <a:defRPr/>
              </a:pPr>
              <a:t>‹#›</a:t>
            </a:fld>
            <a:endParaRPr lang="en-US"/>
          </a:p>
        </p:txBody>
      </p:sp>
    </p:spTree>
    <p:extLst>
      <p:ext uri="{BB962C8B-B14F-4D97-AF65-F5344CB8AC3E}">
        <p14:creationId xmlns:p14="http://schemas.microsoft.com/office/powerpoint/2010/main" val="737022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50E7E9-178A-2043-A52E-F58071519F27}" type="slidenum">
              <a:rPr lang="en-US"/>
              <a:pPr>
                <a:defRPr/>
              </a:pPr>
              <a:t>‹#›</a:t>
            </a:fld>
            <a:endParaRPr lang="en-US"/>
          </a:p>
        </p:txBody>
      </p:sp>
    </p:spTree>
    <p:extLst>
      <p:ext uri="{BB962C8B-B14F-4D97-AF65-F5344CB8AC3E}">
        <p14:creationId xmlns:p14="http://schemas.microsoft.com/office/powerpoint/2010/main" val="982175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61451C-B97E-564B-9C1C-1819A1364883}" type="slidenum">
              <a:rPr lang="en-US"/>
              <a:pPr>
                <a:defRPr/>
              </a:pPr>
              <a:t>‹#›</a:t>
            </a:fld>
            <a:endParaRPr lang="en-US"/>
          </a:p>
        </p:txBody>
      </p:sp>
    </p:spTree>
    <p:extLst>
      <p:ext uri="{BB962C8B-B14F-4D97-AF65-F5344CB8AC3E}">
        <p14:creationId xmlns:p14="http://schemas.microsoft.com/office/powerpoint/2010/main" val="211197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96D6BC-3418-0948-8B67-FF8AFE9DE219}" type="slidenum">
              <a:rPr lang="en-US"/>
              <a:pPr>
                <a:defRPr/>
              </a:pPr>
              <a:t>‹#›</a:t>
            </a:fld>
            <a:endParaRPr lang="en-US"/>
          </a:p>
        </p:txBody>
      </p:sp>
    </p:spTree>
    <p:extLst>
      <p:ext uri="{BB962C8B-B14F-4D97-AF65-F5344CB8AC3E}">
        <p14:creationId xmlns:p14="http://schemas.microsoft.com/office/powerpoint/2010/main" val="1261901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9BA512-0A7F-5844-9B67-791675C16A4A}" type="slidenum">
              <a:rPr lang="en-US"/>
              <a:pPr>
                <a:defRPr/>
              </a:pPr>
              <a:t>‹#›</a:t>
            </a:fld>
            <a:endParaRPr lang="en-US"/>
          </a:p>
        </p:txBody>
      </p:sp>
    </p:spTree>
    <p:extLst>
      <p:ext uri="{BB962C8B-B14F-4D97-AF65-F5344CB8AC3E}">
        <p14:creationId xmlns:p14="http://schemas.microsoft.com/office/powerpoint/2010/main" val="1692738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0FEB68-966A-7643-A5BE-D70AF5BD1B99}" type="slidenum">
              <a:rPr lang="en-US"/>
              <a:pPr>
                <a:defRPr/>
              </a:pPr>
              <a:t>‹#›</a:t>
            </a:fld>
            <a:endParaRPr lang="en-US"/>
          </a:p>
        </p:txBody>
      </p:sp>
    </p:spTree>
    <p:extLst>
      <p:ext uri="{BB962C8B-B14F-4D97-AF65-F5344CB8AC3E}">
        <p14:creationId xmlns:p14="http://schemas.microsoft.com/office/powerpoint/2010/main" val="778376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1438"/>
            <a:ext cx="22860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1438"/>
            <a:ext cx="6705600"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DBA63F-55F5-A948-B553-5F4167546C29}" type="slidenum">
              <a:rPr lang="en-US"/>
              <a:pPr>
                <a:defRPr/>
              </a:pPr>
              <a:t>‹#›</a:t>
            </a:fld>
            <a:endParaRPr lang="en-US"/>
          </a:p>
        </p:txBody>
      </p:sp>
    </p:spTree>
    <p:extLst>
      <p:ext uri="{BB962C8B-B14F-4D97-AF65-F5344CB8AC3E}">
        <p14:creationId xmlns:p14="http://schemas.microsoft.com/office/powerpoint/2010/main" val="3298260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7A1E9-9A36-314F-A9B2-1ED4ED3B99C0}" type="slidenum">
              <a:rPr lang="en-US"/>
              <a:pPr>
                <a:defRPr/>
              </a:pPr>
              <a:t>‹#›</a:t>
            </a:fld>
            <a:endParaRPr lang="en-US"/>
          </a:p>
        </p:txBody>
      </p:sp>
    </p:spTree>
    <p:extLst>
      <p:ext uri="{BB962C8B-B14F-4D97-AF65-F5344CB8AC3E}">
        <p14:creationId xmlns:p14="http://schemas.microsoft.com/office/powerpoint/2010/main" val="1599175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C95F85-2BCF-2747-B0C6-7DB2744423D2}" type="slidenum">
              <a:rPr lang="en-US"/>
              <a:pPr>
                <a:defRPr/>
              </a:pPr>
              <a:t>‹#›</a:t>
            </a:fld>
            <a:endParaRPr lang="en-US"/>
          </a:p>
        </p:txBody>
      </p:sp>
    </p:spTree>
    <p:extLst>
      <p:ext uri="{BB962C8B-B14F-4D97-AF65-F5344CB8AC3E}">
        <p14:creationId xmlns:p14="http://schemas.microsoft.com/office/powerpoint/2010/main" val="2591157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23CEC9-97E8-0840-881D-81AB2B97FEFB}" type="slidenum">
              <a:rPr lang="en-US"/>
              <a:pPr>
                <a:defRPr/>
              </a:pPr>
              <a:t>‹#›</a:t>
            </a:fld>
            <a:endParaRPr lang="en-US"/>
          </a:p>
        </p:txBody>
      </p:sp>
    </p:spTree>
    <p:extLst>
      <p:ext uri="{BB962C8B-B14F-4D97-AF65-F5344CB8AC3E}">
        <p14:creationId xmlns:p14="http://schemas.microsoft.com/office/powerpoint/2010/main" val="1361832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3075" y="1304925"/>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04925"/>
            <a:ext cx="40386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B4918B-E0C8-C443-80BD-038A48DC58FF}" type="slidenum">
              <a:rPr lang="en-US"/>
              <a:pPr>
                <a:defRPr/>
              </a:pPr>
              <a:t>‹#›</a:t>
            </a:fld>
            <a:endParaRPr lang="en-US"/>
          </a:p>
        </p:txBody>
      </p:sp>
    </p:spTree>
    <p:extLst>
      <p:ext uri="{BB962C8B-B14F-4D97-AF65-F5344CB8AC3E}">
        <p14:creationId xmlns:p14="http://schemas.microsoft.com/office/powerpoint/2010/main" val="2339092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47F199-3DC3-FB47-B6D3-45206AD6749E}" type="slidenum">
              <a:rPr lang="en-US"/>
              <a:pPr>
                <a:defRPr/>
              </a:pPr>
              <a:t>‹#›</a:t>
            </a:fld>
            <a:endParaRPr lang="en-US"/>
          </a:p>
        </p:txBody>
      </p:sp>
    </p:spTree>
    <p:extLst>
      <p:ext uri="{BB962C8B-B14F-4D97-AF65-F5344CB8AC3E}">
        <p14:creationId xmlns:p14="http://schemas.microsoft.com/office/powerpoint/2010/main" val="297321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D01E9B9-8033-AC41-9FF1-C33897558285}" type="slidenum">
              <a:rPr lang="en-US"/>
              <a:pPr>
                <a:defRPr/>
              </a:pPr>
              <a:t>‹#›</a:t>
            </a:fld>
            <a:endParaRPr lang="en-US"/>
          </a:p>
        </p:txBody>
      </p:sp>
    </p:spTree>
    <p:extLst>
      <p:ext uri="{BB962C8B-B14F-4D97-AF65-F5344CB8AC3E}">
        <p14:creationId xmlns:p14="http://schemas.microsoft.com/office/powerpoint/2010/main" val="3839006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1C3347-4014-0A49-8B0E-115F4C895CD3}" type="slidenum">
              <a:rPr lang="en-US"/>
              <a:pPr>
                <a:defRPr/>
              </a:pPr>
              <a:t>‹#›</a:t>
            </a:fld>
            <a:endParaRPr lang="en-US"/>
          </a:p>
        </p:txBody>
      </p:sp>
    </p:spTree>
    <p:extLst>
      <p:ext uri="{BB962C8B-B14F-4D97-AF65-F5344CB8AC3E}">
        <p14:creationId xmlns:p14="http://schemas.microsoft.com/office/powerpoint/2010/main" val="87740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752A58-92A7-B24F-9027-E958932F37BC}" type="slidenum">
              <a:rPr lang="en-US"/>
              <a:pPr>
                <a:defRPr/>
              </a:pPr>
              <a:t>‹#›</a:t>
            </a:fld>
            <a:endParaRPr lang="en-US"/>
          </a:p>
        </p:txBody>
      </p:sp>
    </p:spTree>
    <p:extLst>
      <p:ext uri="{BB962C8B-B14F-4D97-AF65-F5344CB8AC3E}">
        <p14:creationId xmlns:p14="http://schemas.microsoft.com/office/powerpoint/2010/main" val="120686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51EBB-13D5-CC44-BAD2-1AEC436685C0}" type="slidenum">
              <a:rPr lang="en-US"/>
              <a:pPr>
                <a:defRPr/>
              </a:pPr>
              <a:t>‹#›</a:t>
            </a:fld>
            <a:endParaRPr lang="en-US"/>
          </a:p>
        </p:txBody>
      </p:sp>
    </p:spTree>
    <p:extLst>
      <p:ext uri="{BB962C8B-B14F-4D97-AF65-F5344CB8AC3E}">
        <p14:creationId xmlns:p14="http://schemas.microsoft.com/office/powerpoint/2010/main" val="2423857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517FDB-FE39-AC4C-9871-82C0B95B03FD}" type="slidenum">
              <a:rPr lang="en-US"/>
              <a:pPr>
                <a:defRPr/>
              </a:pPr>
              <a:t>‹#›</a:t>
            </a:fld>
            <a:endParaRPr lang="en-US"/>
          </a:p>
        </p:txBody>
      </p:sp>
    </p:spTree>
    <p:extLst>
      <p:ext uri="{BB962C8B-B14F-4D97-AF65-F5344CB8AC3E}">
        <p14:creationId xmlns:p14="http://schemas.microsoft.com/office/powerpoint/2010/main" val="1060943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192121-034C-244B-92EA-A7EC696C14C9}" type="slidenum">
              <a:rPr lang="en-US"/>
              <a:pPr>
                <a:defRPr/>
              </a:pPr>
              <a:t>‹#›</a:t>
            </a:fld>
            <a:endParaRPr lang="en-US"/>
          </a:p>
        </p:txBody>
      </p:sp>
    </p:spTree>
    <p:extLst>
      <p:ext uri="{BB962C8B-B14F-4D97-AF65-F5344CB8AC3E}">
        <p14:creationId xmlns:p14="http://schemas.microsoft.com/office/powerpoint/2010/main" val="3715737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5638" y="0"/>
            <a:ext cx="2335212" cy="5946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853238" cy="5946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E3F9D6-6A39-D740-BDE4-06D4FDC6A6D7}" type="slidenum">
              <a:rPr lang="en-US"/>
              <a:pPr>
                <a:defRPr/>
              </a:pPr>
              <a:t>‹#›</a:t>
            </a:fld>
            <a:endParaRPr lang="en-US"/>
          </a:p>
        </p:txBody>
      </p:sp>
    </p:spTree>
    <p:extLst>
      <p:ext uri="{BB962C8B-B14F-4D97-AF65-F5344CB8AC3E}">
        <p14:creationId xmlns:p14="http://schemas.microsoft.com/office/powerpoint/2010/main" val="1995963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ED4418-E87E-4A4E-B8F3-1AAF584956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5710866"/>
      </p:ext>
    </p:extLst>
  </p:cSld>
  <p:clrMapOvr>
    <a:masterClrMapping/>
  </p:clrMapOvr>
  <p:transition xmlns:p14="http://schemas.microsoft.com/office/powerpoint/2010/mai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0D031-F829-D84F-9F65-8B6640E231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447870"/>
      </p:ext>
    </p:extLst>
  </p:cSld>
  <p:clrMapOvr>
    <a:masterClrMapping/>
  </p:clrMapOvr>
  <p:transition xmlns:p14="http://schemas.microsoft.com/office/powerpoint/2010/mai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5DD2F3-C325-5A48-8B79-A60B6417A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1562762"/>
      </p:ext>
    </p:extLst>
  </p:cSld>
  <p:clrMapOvr>
    <a:masterClrMapping/>
  </p:clrMapOvr>
  <p:transition xmlns:p14="http://schemas.microsoft.com/office/powerpoint/2010/mai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842006-10A7-7648-B49E-737A6606F3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636812"/>
      </p:ext>
    </p:extLst>
  </p:cSld>
  <p:clrMapOvr>
    <a:masterClrMapping/>
  </p:clrMapOvr>
  <p:transition xmlns:p14="http://schemas.microsoft.com/office/powerpoint/2010/mai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B43C5FE9-3529-3F44-8AAC-481C49A195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0672362"/>
      </p:ext>
    </p:extLst>
  </p:cSld>
  <p:clrMapOvr>
    <a:masterClrMapping/>
  </p:clrMapOvr>
  <p:transition xmlns:p14="http://schemas.microsoft.com/office/powerpoint/2010/mai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250BE5-B1C8-E94C-A6D2-3F42F42F8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207794"/>
      </p:ext>
    </p:extLst>
  </p:cSld>
  <p:clrMapOvr>
    <a:masterClrMapping/>
  </p:clrMapOvr>
  <p:transition xmlns:p14="http://schemas.microsoft.com/office/powerpoint/2010/mai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7363" y="1479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7955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9B79A9-A9C7-1043-901A-B82B1E38825B}" type="slidenum">
              <a:rPr lang="en-US"/>
              <a:pPr>
                <a:defRPr/>
              </a:pPr>
              <a:t>‹#›</a:t>
            </a:fld>
            <a:endParaRPr lang="en-US"/>
          </a:p>
        </p:txBody>
      </p:sp>
    </p:spTree>
    <p:extLst>
      <p:ext uri="{BB962C8B-B14F-4D97-AF65-F5344CB8AC3E}">
        <p14:creationId xmlns:p14="http://schemas.microsoft.com/office/powerpoint/2010/main" val="2327282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BB1487DE-12F6-F742-B056-3139C01851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705216"/>
      </p:ext>
    </p:extLst>
  </p:cSld>
  <p:clrMapOvr>
    <a:masterClrMapping/>
  </p:clrMapOvr>
  <p:transition xmlns:p14="http://schemas.microsoft.com/office/powerpoint/2010/mai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D36F7A-6481-884F-A373-AB98B376BA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115314"/>
      </p:ext>
    </p:extLst>
  </p:cSld>
  <p:clrMapOvr>
    <a:masterClrMapping/>
  </p:clrMapOvr>
  <p:transition xmlns:p14="http://schemas.microsoft.com/office/powerpoint/2010/mai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C6B6B8-1336-8F41-971A-17DE6FEC02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121079"/>
      </p:ext>
    </p:extLst>
  </p:cSld>
  <p:clrMapOvr>
    <a:masterClrMapping/>
  </p:clrMapOvr>
  <p:transition xmlns:p14="http://schemas.microsoft.com/office/powerpoint/2010/mai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4B77CF-1BE8-E641-A1DF-980132D9D4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7059888"/>
      </p:ext>
    </p:extLst>
  </p:cSld>
  <p:clrMapOvr>
    <a:masterClrMapping/>
  </p:clrMapOvr>
  <p:transition xmlns:p14="http://schemas.microsoft.com/office/powerpoint/2010/mai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FE189-6794-4E4D-9E5E-AD3698ED99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8781496"/>
      </p:ext>
    </p:extLst>
  </p:cSld>
  <p:clrMapOvr>
    <a:masterClrMapping/>
  </p:clrMapOvr>
  <p:transition xmlns:p14="http://schemas.microsoft.com/office/powerpoint/2010/mai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DD1BA1-E4B4-5C40-B487-3002AB173C8B}" type="slidenum">
              <a:rPr lang="en-US"/>
              <a:pPr>
                <a:defRPr/>
              </a:pPr>
              <a:t>‹#›</a:t>
            </a:fld>
            <a:endParaRPr lang="en-US"/>
          </a:p>
        </p:txBody>
      </p:sp>
    </p:spTree>
    <p:extLst>
      <p:ext uri="{BB962C8B-B14F-4D97-AF65-F5344CB8AC3E}">
        <p14:creationId xmlns:p14="http://schemas.microsoft.com/office/powerpoint/2010/main" val="143775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CD8D22-E521-EE41-9A53-3FBEADD60750}" type="slidenum">
              <a:rPr lang="en-US"/>
              <a:pPr>
                <a:defRPr/>
              </a:pPr>
              <a:t>‹#›</a:t>
            </a:fld>
            <a:endParaRPr lang="en-US"/>
          </a:p>
        </p:txBody>
      </p:sp>
    </p:spTree>
    <p:extLst>
      <p:ext uri="{BB962C8B-B14F-4D97-AF65-F5344CB8AC3E}">
        <p14:creationId xmlns:p14="http://schemas.microsoft.com/office/powerpoint/2010/main" val="248875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53B062-249D-5645-AC79-AE50810D0EEA}" type="slidenum">
              <a:rPr lang="en-US"/>
              <a:pPr>
                <a:defRPr/>
              </a:pPr>
              <a:t>‹#›</a:t>
            </a:fld>
            <a:endParaRPr lang="en-US"/>
          </a:p>
        </p:txBody>
      </p:sp>
    </p:spTree>
    <p:extLst>
      <p:ext uri="{BB962C8B-B14F-4D97-AF65-F5344CB8AC3E}">
        <p14:creationId xmlns:p14="http://schemas.microsoft.com/office/powerpoint/2010/main" val="412765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F0B168-7418-CA44-ADE3-1670F00C001A}" type="slidenum">
              <a:rPr lang="en-US"/>
              <a:pPr>
                <a:defRPr/>
              </a:pPr>
              <a:t>‹#›</a:t>
            </a:fld>
            <a:endParaRPr lang="en-US"/>
          </a:p>
        </p:txBody>
      </p:sp>
    </p:spTree>
    <p:extLst>
      <p:ext uri="{BB962C8B-B14F-4D97-AF65-F5344CB8AC3E}">
        <p14:creationId xmlns:p14="http://schemas.microsoft.com/office/powerpoint/2010/main" val="28713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CFCD62-EF13-4B4E-A7EC-41B96DD2192D}" type="slidenum">
              <a:rPr lang="en-US"/>
              <a:pPr>
                <a:defRPr/>
              </a:pPr>
              <a:t>‹#›</a:t>
            </a:fld>
            <a:endParaRPr lang="en-US"/>
          </a:p>
        </p:txBody>
      </p:sp>
    </p:spTree>
    <p:extLst>
      <p:ext uri="{BB962C8B-B14F-4D97-AF65-F5344CB8AC3E}">
        <p14:creationId xmlns:p14="http://schemas.microsoft.com/office/powerpoint/2010/main" val="11407360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68375"/>
          </a:xfrm>
          <a:prstGeom prst="rect">
            <a:avLst/>
          </a:prstGeom>
          <a:noFill/>
          <a:ln>
            <a:noFill/>
          </a:ln>
          <a:effectLst>
            <a:outerShdw blurRad="63500" dist="29783" dir="3885598"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87363" y="1479550"/>
            <a:ext cx="8229600" cy="4525963"/>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solidFill>
                  <a:schemeClr val="tx1"/>
                </a:solidFill>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cs typeface="+mn-cs"/>
              </a:defRPr>
            </a:lvl1pPr>
          </a:lstStyle>
          <a:p>
            <a:pPr>
              <a:defRPr/>
            </a:pPr>
            <a:fld id="{73DC4ACC-CF39-2543-A9F0-DC0B706B3CB7}" type="slidenum">
              <a:rPr lang="en-US"/>
              <a:pPr>
                <a:defRPr/>
              </a:pPr>
              <a:t>‹#›</a:t>
            </a:fld>
            <a:endParaRPr lang="en-US"/>
          </a:p>
        </p:txBody>
      </p:sp>
      <p:sp>
        <p:nvSpPr>
          <p:cNvPr id="1034" name="AutoShape 10"/>
          <p:cNvSpPr>
            <a:spLocks noChangeArrowheads="1"/>
          </p:cNvSpPr>
          <p:nvPr userDrawn="1"/>
        </p:nvSpPr>
        <p:spPr bwMode="auto">
          <a:xfrm>
            <a:off x="985838" y="944563"/>
            <a:ext cx="7170737" cy="115887"/>
          </a:xfrm>
          <a:prstGeom prst="roundRect">
            <a:avLst>
              <a:gd name="adj" fmla="val 16667"/>
            </a:avLst>
          </a:prstGeom>
          <a:gradFill rotWithShape="1">
            <a:gsLst>
              <a:gs pos="0">
                <a:srgbClr val="3333CC">
                  <a:gamma/>
                  <a:shade val="46275"/>
                  <a:invGamma/>
                </a:srgbClr>
              </a:gs>
              <a:gs pos="50000">
                <a:srgbClr val="3333CC"/>
              </a:gs>
              <a:gs pos="100000">
                <a:srgbClr val="3333CC">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800" b="1">
          <a:solidFill>
            <a:srgbClr val="FFCC66"/>
          </a:solidFill>
          <a:latin typeface="+mj-lt"/>
          <a:ea typeface="+mj-ea"/>
          <a:cs typeface="ＭＳ Ｐゴシック" charset="0"/>
        </a:defRPr>
      </a:lvl1pPr>
      <a:lvl2pPr algn="ctr" rtl="0" eaLnBrk="0" fontAlgn="base" hangingPunct="0">
        <a:spcBef>
          <a:spcPct val="0"/>
        </a:spcBef>
        <a:spcAft>
          <a:spcPct val="0"/>
        </a:spcAft>
        <a:defRPr sz="4800" b="1">
          <a:solidFill>
            <a:srgbClr val="FFCC66"/>
          </a:solidFill>
          <a:latin typeface="Arial" charset="0"/>
          <a:ea typeface="ＭＳ Ｐゴシック" charset="0"/>
          <a:cs typeface="ＭＳ Ｐゴシック" charset="0"/>
        </a:defRPr>
      </a:lvl2pPr>
      <a:lvl3pPr algn="ctr" rtl="0" eaLnBrk="0" fontAlgn="base" hangingPunct="0">
        <a:spcBef>
          <a:spcPct val="0"/>
        </a:spcBef>
        <a:spcAft>
          <a:spcPct val="0"/>
        </a:spcAft>
        <a:defRPr sz="4800" b="1">
          <a:solidFill>
            <a:srgbClr val="FFCC66"/>
          </a:solidFill>
          <a:latin typeface="Arial" charset="0"/>
          <a:ea typeface="ＭＳ Ｐゴシック" charset="0"/>
          <a:cs typeface="ＭＳ Ｐゴシック" charset="0"/>
        </a:defRPr>
      </a:lvl3pPr>
      <a:lvl4pPr algn="ctr" rtl="0" eaLnBrk="0" fontAlgn="base" hangingPunct="0">
        <a:spcBef>
          <a:spcPct val="0"/>
        </a:spcBef>
        <a:spcAft>
          <a:spcPct val="0"/>
        </a:spcAft>
        <a:defRPr sz="4800" b="1">
          <a:solidFill>
            <a:srgbClr val="FFCC66"/>
          </a:solidFill>
          <a:latin typeface="Arial" charset="0"/>
          <a:ea typeface="ＭＳ Ｐゴシック" charset="0"/>
          <a:cs typeface="ＭＳ Ｐゴシック" charset="0"/>
        </a:defRPr>
      </a:lvl4pPr>
      <a:lvl5pPr algn="ctr" rtl="0" eaLnBrk="0" fontAlgn="base" hangingPunct="0">
        <a:spcBef>
          <a:spcPct val="0"/>
        </a:spcBef>
        <a:spcAft>
          <a:spcPct val="0"/>
        </a:spcAft>
        <a:defRPr sz="4800" b="1">
          <a:solidFill>
            <a:srgbClr val="FFCC66"/>
          </a:solidFill>
          <a:latin typeface="Arial" charset="0"/>
          <a:ea typeface="ＭＳ Ｐゴシック" charset="0"/>
          <a:cs typeface="ＭＳ Ｐゴシック" charset="0"/>
        </a:defRPr>
      </a:lvl5pPr>
      <a:lvl6pPr marL="457200" algn="ctr" rtl="0" fontAlgn="base">
        <a:spcBef>
          <a:spcPct val="0"/>
        </a:spcBef>
        <a:spcAft>
          <a:spcPct val="0"/>
        </a:spcAft>
        <a:defRPr sz="4800" b="1">
          <a:solidFill>
            <a:srgbClr val="FFCC66"/>
          </a:solidFill>
          <a:latin typeface="Arial" charset="0"/>
          <a:ea typeface="ＭＳ Ｐゴシック" charset="0"/>
        </a:defRPr>
      </a:lvl6pPr>
      <a:lvl7pPr marL="914400" algn="ctr" rtl="0" fontAlgn="base">
        <a:spcBef>
          <a:spcPct val="0"/>
        </a:spcBef>
        <a:spcAft>
          <a:spcPct val="0"/>
        </a:spcAft>
        <a:defRPr sz="4800" b="1">
          <a:solidFill>
            <a:srgbClr val="FFCC66"/>
          </a:solidFill>
          <a:latin typeface="Arial" charset="0"/>
          <a:ea typeface="ＭＳ Ｐゴシック" charset="0"/>
        </a:defRPr>
      </a:lvl7pPr>
      <a:lvl8pPr marL="1371600" algn="ctr" rtl="0" fontAlgn="base">
        <a:spcBef>
          <a:spcPct val="0"/>
        </a:spcBef>
        <a:spcAft>
          <a:spcPct val="0"/>
        </a:spcAft>
        <a:defRPr sz="4800" b="1">
          <a:solidFill>
            <a:srgbClr val="FFCC66"/>
          </a:solidFill>
          <a:latin typeface="Arial" charset="0"/>
          <a:ea typeface="ＭＳ Ｐゴシック" charset="0"/>
        </a:defRPr>
      </a:lvl8pPr>
      <a:lvl9pPr marL="1828800" algn="ctr" rtl="0" fontAlgn="base">
        <a:spcBef>
          <a:spcPct val="0"/>
        </a:spcBef>
        <a:spcAft>
          <a:spcPct val="0"/>
        </a:spcAft>
        <a:defRPr sz="4800" b="1">
          <a:solidFill>
            <a:srgbClr val="FFCC66"/>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FFCC66"/>
        </a:buClr>
        <a:buSzPct val="70000"/>
        <a:buFont typeface="Wingdings" charset="0"/>
        <a:buChar char="u"/>
        <a:defRPr sz="3200">
          <a:solidFill>
            <a:srgbClr val="FFFFFF"/>
          </a:solidFill>
          <a:latin typeface="+mn-lt"/>
          <a:ea typeface="+mn-ea"/>
          <a:cs typeface="ＭＳ Ｐゴシック" charset="0"/>
        </a:defRPr>
      </a:lvl1pPr>
      <a:lvl2pPr marL="742950" indent="-285750" algn="l" rtl="0" eaLnBrk="0" fontAlgn="base" hangingPunct="0">
        <a:spcBef>
          <a:spcPct val="20000"/>
        </a:spcBef>
        <a:spcAft>
          <a:spcPct val="0"/>
        </a:spcAft>
        <a:buClr>
          <a:srgbClr val="FFCC66"/>
        </a:buClr>
        <a:buSzPct val="60000"/>
        <a:buFont typeface="Wingdings" charset="0"/>
        <a:buChar char="n"/>
        <a:defRPr sz="2800">
          <a:solidFill>
            <a:srgbClr val="FFFFFF"/>
          </a:solidFill>
          <a:latin typeface="+mn-lt"/>
          <a:ea typeface="+mn-ea"/>
        </a:defRPr>
      </a:lvl2pPr>
      <a:lvl3pPr marL="1143000" indent="-228600" algn="l" rtl="0" eaLnBrk="0" fontAlgn="base" hangingPunct="0">
        <a:spcBef>
          <a:spcPct val="20000"/>
        </a:spcBef>
        <a:spcAft>
          <a:spcPct val="0"/>
        </a:spcAft>
        <a:buChar char="•"/>
        <a:defRPr sz="2400">
          <a:solidFill>
            <a:srgbClr val="FFFFFF"/>
          </a:solidFill>
          <a:latin typeface="+mn-lt"/>
          <a:ea typeface="+mn-ea"/>
        </a:defRPr>
      </a:lvl3pPr>
      <a:lvl4pPr marL="1600200" indent="-228600" algn="l" rtl="0" eaLnBrk="0" fontAlgn="base" hangingPunct="0">
        <a:spcBef>
          <a:spcPct val="20000"/>
        </a:spcBef>
        <a:spcAft>
          <a:spcPct val="0"/>
        </a:spcAft>
        <a:buChar char="–"/>
        <a:defRPr sz="2000">
          <a:solidFill>
            <a:srgbClr val="FFFFFF"/>
          </a:solidFill>
          <a:latin typeface="+mn-lt"/>
          <a:ea typeface="+mn-ea"/>
        </a:defRPr>
      </a:lvl4pPr>
      <a:lvl5pPr marL="2057400" indent="-228600" algn="l" rtl="0" eaLnBrk="0" fontAlgn="base" hangingPunct="0">
        <a:spcBef>
          <a:spcPct val="20000"/>
        </a:spcBef>
        <a:spcAft>
          <a:spcPct val="0"/>
        </a:spcAft>
        <a:buChar char="»"/>
        <a:defRPr sz="2000">
          <a:solidFill>
            <a:srgbClr val="FFFFFF"/>
          </a:solidFill>
          <a:latin typeface="+mn-lt"/>
          <a:ea typeface="+mn-ea"/>
        </a:defRPr>
      </a:lvl5pPr>
      <a:lvl6pPr marL="2514600" indent="-228600" algn="l" rtl="0" fontAlgn="base">
        <a:spcBef>
          <a:spcPct val="20000"/>
        </a:spcBef>
        <a:spcAft>
          <a:spcPct val="0"/>
        </a:spcAft>
        <a:buChar char="»"/>
        <a:defRPr sz="2000">
          <a:solidFill>
            <a:srgbClr val="FFFFFF"/>
          </a:solidFill>
          <a:latin typeface="+mn-lt"/>
          <a:ea typeface="+mn-ea"/>
        </a:defRPr>
      </a:lvl6pPr>
      <a:lvl7pPr marL="2971800" indent="-228600" algn="l" rtl="0" fontAlgn="base">
        <a:spcBef>
          <a:spcPct val="20000"/>
        </a:spcBef>
        <a:spcAft>
          <a:spcPct val="0"/>
        </a:spcAft>
        <a:buChar char="»"/>
        <a:defRPr sz="2000">
          <a:solidFill>
            <a:srgbClr val="FFFFFF"/>
          </a:solidFill>
          <a:latin typeface="+mn-lt"/>
          <a:ea typeface="+mn-ea"/>
        </a:defRPr>
      </a:lvl7pPr>
      <a:lvl8pPr marL="3429000" indent="-228600" algn="l" rtl="0" fontAlgn="base">
        <a:spcBef>
          <a:spcPct val="20000"/>
        </a:spcBef>
        <a:spcAft>
          <a:spcPct val="0"/>
        </a:spcAft>
        <a:buChar char="»"/>
        <a:defRPr sz="2000">
          <a:solidFill>
            <a:srgbClr val="FFFFFF"/>
          </a:solidFill>
          <a:latin typeface="+mn-lt"/>
          <a:ea typeface="+mn-ea"/>
        </a:defRPr>
      </a:lvl8pPr>
      <a:lvl9pPr marL="3886200" indent="-228600" algn="l" rtl="0" fontAlgn="base">
        <a:spcBef>
          <a:spcPct val="20000"/>
        </a:spcBef>
        <a:spcAft>
          <a:spcPct val="0"/>
        </a:spcAft>
        <a:buChar char="»"/>
        <a:defRPr sz="2000">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bwMode="auto">
          <a:xfrm>
            <a:off x="0" y="71438"/>
            <a:ext cx="9144000" cy="1143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8931" name="Rectangle 3"/>
          <p:cNvSpPr>
            <a:spLocks noGrp="1" noChangeArrowheads="1"/>
          </p:cNvSpPr>
          <p:nvPr>
            <p:ph type="body" idx="1"/>
          </p:nvPr>
        </p:nvSpPr>
        <p:spPr bwMode="auto">
          <a:xfrm>
            <a:off x="280988" y="1557338"/>
            <a:ext cx="8597900" cy="452596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89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solidFill>
                  <a:schemeClr val="tx1"/>
                </a:solidFill>
                <a:cs typeface="+mn-cs"/>
              </a:defRPr>
            </a:lvl1pPr>
          </a:lstStyle>
          <a:p>
            <a:pPr>
              <a:defRPr/>
            </a:pPr>
            <a:endParaRPr lang="en-US"/>
          </a:p>
        </p:txBody>
      </p:sp>
      <p:sp>
        <p:nvSpPr>
          <p:cNvPr id="5089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cs typeface="+mn-cs"/>
              </a:defRPr>
            </a:lvl1pPr>
          </a:lstStyle>
          <a:p>
            <a:pPr>
              <a:defRPr/>
            </a:pPr>
            <a:endParaRPr lang="en-US"/>
          </a:p>
        </p:txBody>
      </p:sp>
      <p:sp>
        <p:nvSpPr>
          <p:cNvPr id="5089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cs typeface="+mn-cs"/>
              </a:defRPr>
            </a:lvl1pPr>
          </a:lstStyle>
          <a:p>
            <a:pPr>
              <a:defRPr/>
            </a:pPr>
            <a:fld id="{4DA14407-4797-904A-9FA4-4D37835F536D}" type="slidenum">
              <a:rPr lang="en-US"/>
              <a:pPr>
                <a:defRPr/>
              </a:pPr>
              <a:t>‹#›</a:t>
            </a:fld>
            <a:endParaRPr lang="en-US"/>
          </a:p>
        </p:txBody>
      </p:sp>
      <p:sp>
        <p:nvSpPr>
          <p:cNvPr id="508935" name="AutoShape 7"/>
          <p:cNvSpPr>
            <a:spLocks noChangeArrowheads="1"/>
          </p:cNvSpPr>
          <p:nvPr userDrawn="1"/>
        </p:nvSpPr>
        <p:spPr bwMode="auto">
          <a:xfrm>
            <a:off x="1112838" y="1111250"/>
            <a:ext cx="6916737" cy="131763"/>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800" b="1">
          <a:solidFill>
            <a:srgbClr val="FFCC99"/>
          </a:solidFill>
          <a:latin typeface="+mj-lt"/>
          <a:ea typeface="+mj-ea"/>
          <a:cs typeface="ＭＳ Ｐゴシック" charset="0"/>
        </a:defRPr>
      </a:lvl1pPr>
      <a:lvl2pPr algn="ctr" rtl="0" eaLnBrk="0" fontAlgn="base" hangingPunct="0">
        <a:spcBef>
          <a:spcPct val="0"/>
        </a:spcBef>
        <a:spcAft>
          <a:spcPct val="0"/>
        </a:spcAft>
        <a:defRPr sz="4800" b="1">
          <a:solidFill>
            <a:srgbClr val="FFCC99"/>
          </a:solidFill>
          <a:latin typeface="Arial" charset="0"/>
          <a:ea typeface="ＭＳ Ｐゴシック" charset="0"/>
          <a:cs typeface="ＭＳ Ｐゴシック" charset="0"/>
        </a:defRPr>
      </a:lvl2pPr>
      <a:lvl3pPr algn="ctr" rtl="0" eaLnBrk="0" fontAlgn="base" hangingPunct="0">
        <a:spcBef>
          <a:spcPct val="0"/>
        </a:spcBef>
        <a:spcAft>
          <a:spcPct val="0"/>
        </a:spcAft>
        <a:defRPr sz="4800" b="1">
          <a:solidFill>
            <a:srgbClr val="FFCC99"/>
          </a:solidFill>
          <a:latin typeface="Arial" charset="0"/>
          <a:ea typeface="ＭＳ Ｐゴシック" charset="0"/>
          <a:cs typeface="ＭＳ Ｐゴシック" charset="0"/>
        </a:defRPr>
      </a:lvl3pPr>
      <a:lvl4pPr algn="ctr" rtl="0" eaLnBrk="0" fontAlgn="base" hangingPunct="0">
        <a:spcBef>
          <a:spcPct val="0"/>
        </a:spcBef>
        <a:spcAft>
          <a:spcPct val="0"/>
        </a:spcAft>
        <a:defRPr sz="4800" b="1">
          <a:solidFill>
            <a:srgbClr val="FFCC99"/>
          </a:solidFill>
          <a:latin typeface="Arial" charset="0"/>
          <a:ea typeface="ＭＳ Ｐゴシック" charset="0"/>
          <a:cs typeface="ＭＳ Ｐゴシック" charset="0"/>
        </a:defRPr>
      </a:lvl4pPr>
      <a:lvl5pPr algn="ctr" rtl="0" eaLnBrk="0" fontAlgn="base" hangingPunct="0">
        <a:spcBef>
          <a:spcPct val="0"/>
        </a:spcBef>
        <a:spcAft>
          <a:spcPct val="0"/>
        </a:spcAft>
        <a:defRPr sz="4800" b="1">
          <a:solidFill>
            <a:srgbClr val="FFCC99"/>
          </a:solidFill>
          <a:latin typeface="Arial" charset="0"/>
          <a:ea typeface="ＭＳ Ｐゴシック" charset="0"/>
          <a:cs typeface="ＭＳ Ｐゴシック" charset="0"/>
        </a:defRPr>
      </a:lvl5pPr>
      <a:lvl6pPr marL="457200" algn="ctr" rtl="0" fontAlgn="base">
        <a:spcBef>
          <a:spcPct val="0"/>
        </a:spcBef>
        <a:spcAft>
          <a:spcPct val="0"/>
        </a:spcAft>
        <a:defRPr sz="4800" b="1">
          <a:solidFill>
            <a:srgbClr val="FFCC99"/>
          </a:solidFill>
          <a:latin typeface="Arial" charset="0"/>
          <a:ea typeface="ＭＳ Ｐゴシック" charset="0"/>
        </a:defRPr>
      </a:lvl6pPr>
      <a:lvl7pPr marL="914400" algn="ctr" rtl="0" fontAlgn="base">
        <a:spcBef>
          <a:spcPct val="0"/>
        </a:spcBef>
        <a:spcAft>
          <a:spcPct val="0"/>
        </a:spcAft>
        <a:defRPr sz="4800" b="1">
          <a:solidFill>
            <a:srgbClr val="FFCC99"/>
          </a:solidFill>
          <a:latin typeface="Arial" charset="0"/>
          <a:ea typeface="ＭＳ Ｐゴシック" charset="0"/>
        </a:defRPr>
      </a:lvl7pPr>
      <a:lvl8pPr marL="1371600" algn="ctr" rtl="0" fontAlgn="base">
        <a:spcBef>
          <a:spcPct val="0"/>
        </a:spcBef>
        <a:spcAft>
          <a:spcPct val="0"/>
        </a:spcAft>
        <a:defRPr sz="4800" b="1">
          <a:solidFill>
            <a:srgbClr val="FFCC99"/>
          </a:solidFill>
          <a:latin typeface="Arial" charset="0"/>
          <a:ea typeface="ＭＳ Ｐゴシック" charset="0"/>
        </a:defRPr>
      </a:lvl8pPr>
      <a:lvl9pPr marL="1828800" algn="ctr" rtl="0" fontAlgn="base">
        <a:spcBef>
          <a:spcPct val="0"/>
        </a:spcBef>
        <a:spcAft>
          <a:spcPct val="0"/>
        </a:spcAft>
        <a:defRPr sz="4800" b="1">
          <a:solidFill>
            <a:srgbClr val="FFCC99"/>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FFCC99"/>
        </a:buClr>
        <a:buSzPct val="70000"/>
        <a:buFont typeface="Wingdings" charset="0"/>
        <a:buChar char="u"/>
        <a:defRPr sz="3200">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lr>
          <a:srgbClr val="FFCC99"/>
        </a:buClr>
        <a:buSzPct val="60000"/>
        <a:buFont typeface="Wingdings" charset="0"/>
        <a:buChar char="n"/>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bwMode="auto">
          <a:xfrm>
            <a:off x="0" y="0"/>
            <a:ext cx="9340850" cy="9382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26339" name="Rectangle 3"/>
          <p:cNvSpPr>
            <a:spLocks noGrp="1" noChangeArrowheads="1"/>
          </p:cNvSpPr>
          <p:nvPr>
            <p:ph type="body" idx="1"/>
          </p:nvPr>
        </p:nvSpPr>
        <p:spPr bwMode="auto">
          <a:xfrm>
            <a:off x="473075" y="1304925"/>
            <a:ext cx="8229600" cy="46418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6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solidFill>
                  <a:schemeClr val="tx1"/>
                </a:solidFill>
                <a:cs typeface="+mn-cs"/>
              </a:defRPr>
            </a:lvl1pPr>
          </a:lstStyle>
          <a:p>
            <a:pPr>
              <a:defRPr/>
            </a:pPr>
            <a:endParaRPr lang="en-US"/>
          </a:p>
        </p:txBody>
      </p:sp>
      <p:sp>
        <p:nvSpPr>
          <p:cNvPr id="526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cs typeface="+mn-cs"/>
              </a:defRPr>
            </a:lvl1pPr>
          </a:lstStyle>
          <a:p>
            <a:pPr>
              <a:defRPr/>
            </a:pPr>
            <a:endParaRPr lang="en-US"/>
          </a:p>
        </p:txBody>
      </p:sp>
      <p:sp>
        <p:nvSpPr>
          <p:cNvPr id="526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cs typeface="+mn-cs"/>
              </a:defRPr>
            </a:lvl1pPr>
          </a:lstStyle>
          <a:p>
            <a:pPr>
              <a:defRPr/>
            </a:pPr>
            <a:fld id="{E08987F9-9525-CD46-969B-FD1BC680DB8C}" type="slidenum">
              <a:rPr lang="en-US"/>
              <a:pPr>
                <a:defRPr/>
              </a:pPr>
              <a:t>‹#›</a:t>
            </a:fld>
            <a:endParaRPr lang="en-US"/>
          </a:p>
        </p:txBody>
      </p:sp>
      <p:sp>
        <p:nvSpPr>
          <p:cNvPr id="526343" name="AutoShape 7"/>
          <p:cNvSpPr>
            <a:spLocks noChangeArrowheads="1"/>
          </p:cNvSpPr>
          <p:nvPr userDrawn="1"/>
        </p:nvSpPr>
        <p:spPr bwMode="auto">
          <a:xfrm>
            <a:off x="642938" y="909638"/>
            <a:ext cx="7848600" cy="114300"/>
          </a:xfrm>
          <a:prstGeom prst="roundRect">
            <a:avLst>
              <a:gd name="adj" fmla="val 16667"/>
            </a:avLst>
          </a:prstGeom>
          <a:gradFill rotWithShape="1">
            <a:gsLst>
              <a:gs pos="0">
                <a:srgbClr val="3399FF">
                  <a:gamma/>
                  <a:shade val="46275"/>
                  <a:invGamma/>
                </a:srgbClr>
              </a:gs>
              <a:gs pos="50000">
                <a:srgbClr val="3399FF"/>
              </a:gs>
              <a:gs pos="100000">
                <a:srgbClr val="3399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26343"/>
                                        </p:tgtEl>
                                        <p:attrNameLst>
                                          <p:attrName>style.visibility</p:attrName>
                                        </p:attrNameLst>
                                      </p:cBhvr>
                                      <p:to>
                                        <p:strVal val="visible"/>
                                      </p:to>
                                    </p:set>
                                    <p:anim calcmode="lin" valueType="num">
                                      <p:cBhvr>
                                        <p:cTn id="7" dur="500" fill="hold"/>
                                        <p:tgtEl>
                                          <p:spTgt spid="526343"/>
                                        </p:tgtEl>
                                        <p:attrNameLst>
                                          <p:attrName>ppt_w</p:attrName>
                                        </p:attrNameLst>
                                      </p:cBhvr>
                                      <p:tavLst>
                                        <p:tav tm="0">
                                          <p:val>
                                            <p:fltVal val="0"/>
                                          </p:val>
                                        </p:tav>
                                        <p:tav tm="100000">
                                          <p:val>
                                            <p:strVal val="#ppt_w"/>
                                          </p:val>
                                        </p:tav>
                                      </p:tavLst>
                                    </p:anim>
                                    <p:anim calcmode="lin" valueType="num">
                                      <p:cBhvr>
                                        <p:cTn id="8" dur="500" fill="hold"/>
                                        <p:tgtEl>
                                          <p:spTgt spid="5263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3" grpId="0" animBg="1"/>
    </p:bldLst>
  </p:timing>
  <p:txStyles>
    <p:titleStyle>
      <a:lvl1pPr algn="ctr" rtl="0" eaLnBrk="0" fontAlgn="base" hangingPunct="0">
        <a:spcBef>
          <a:spcPct val="0"/>
        </a:spcBef>
        <a:spcAft>
          <a:spcPct val="0"/>
        </a:spcAft>
        <a:defRPr sz="5400" b="1">
          <a:solidFill>
            <a:srgbClr val="FFCC99"/>
          </a:solidFill>
          <a:latin typeface="+mj-lt"/>
          <a:ea typeface="+mj-ea"/>
          <a:cs typeface="ＭＳ Ｐゴシック" charset="0"/>
        </a:defRPr>
      </a:lvl1pPr>
      <a:lvl2pPr algn="ctr" rtl="0" eaLnBrk="0" fontAlgn="base" hangingPunct="0">
        <a:spcBef>
          <a:spcPct val="0"/>
        </a:spcBef>
        <a:spcAft>
          <a:spcPct val="0"/>
        </a:spcAft>
        <a:defRPr sz="5400" b="1">
          <a:solidFill>
            <a:srgbClr val="FFCC99"/>
          </a:solidFill>
          <a:latin typeface="Arial" charset="0"/>
          <a:ea typeface="ＭＳ Ｐゴシック" charset="0"/>
          <a:cs typeface="ＭＳ Ｐゴシック" charset="0"/>
        </a:defRPr>
      </a:lvl2pPr>
      <a:lvl3pPr algn="ctr" rtl="0" eaLnBrk="0" fontAlgn="base" hangingPunct="0">
        <a:spcBef>
          <a:spcPct val="0"/>
        </a:spcBef>
        <a:spcAft>
          <a:spcPct val="0"/>
        </a:spcAft>
        <a:defRPr sz="5400" b="1">
          <a:solidFill>
            <a:srgbClr val="FFCC99"/>
          </a:solidFill>
          <a:latin typeface="Arial" charset="0"/>
          <a:ea typeface="ＭＳ Ｐゴシック" charset="0"/>
          <a:cs typeface="ＭＳ Ｐゴシック" charset="0"/>
        </a:defRPr>
      </a:lvl3pPr>
      <a:lvl4pPr algn="ctr" rtl="0" eaLnBrk="0" fontAlgn="base" hangingPunct="0">
        <a:spcBef>
          <a:spcPct val="0"/>
        </a:spcBef>
        <a:spcAft>
          <a:spcPct val="0"/>
        </a:spcAft>
        <a:defRPr sz="5400" b="1">
          <a:solidFill>
            <a:srgbClr val="FFCC99"/>
          </a:solidFill>
          <a:latin typeface="Arial" charset="0"/>
          <a:ea typeface="ＭＳ Ｐゴシック" charset="0"/>
          <a:cs typeface="ＭＳ Ｐゴシック" charset="0"/>
        </a:defRPr>
      </a:lvl4pPr>
      <a:lvl5pPr algn="ctr" rtl="0" eaLnBrk="0" fontAlgn="base" hangingPunct="0">
        <a:spcBef>
          <a:spcPct val="0"/>
        </a:spcBef>
        <a:spcAft>
          <a:spcPct val="0"/>
        </a:spcAft>
        <a:defRPr sz="5400" b="1">
          <a:solidFill>
            <a:srgbClr val="FFCC99"/>
          </a:solidFill>
          <a:latin typeface="Arial" charset="0"/>
          <a:ea typeface="ＭＳ Ｐゴシック" charset="0"/>
          <a:cs typeface="ＭＳ Ｐゴシック" charset="0"/>
        </a:defRPr>
      </a:lvl5pPr>
      <a:lvl6pPr marL="457200" algn="ctr" rtl="0" fontAlgn="base">
        <a:spcBef>
          <a:spcPct val="0"/>
        </a:spcBef>
        <a:spcAft>
          <a:spcPct val="0"/>
        </a:spcAft>
        <a:defRPr sz="5400" b="1">
          <a:solidFill>
            <a:srgbClr val="FFCC99"/>
          </a:solidFill>
          <a:latin typeface="Arial" charset="0"/>
          <a:ea typeface="ＭＳ Ｐゴシック" charset="0"/>
        </a:defRPr>
      </a:lvl6pPr>
      <a:lvl7pPr marL="914400" algn="ctr" rtl="0" fontAlgn="base">
        <a:spcBef>
          <a:spcPct val="0"/>
        </a:spcBef>
        <a:spcAft>
          <a:spcPct val="0"/>
        </a:spcAft>
        <a:defRPr sz="5400" b="1">
          <a:solidFill>
            <a:srgbClr val="FFCC99"/>
          </a:solidFill>
          <a:latin typeface="Arial" charset="0"/>
          <a:ea typeface="ＭＳ Ｐゴシック" charset="0"/>
        </a:defRPr>
      </a:lvl7pPr>
      <a:lvl8pPr marL="1371600" algn="ctr" rtl="0" fontAlgn="base">
        <a:spcBef>
          <a:spcPct val="0"/>
        </a:spcBef>
        <a:spcAft>
          <a:spcPct val="0"/>
        </a:spcAft>
        <a:defRPr sz="5400" b="1">
          <a:solidFill>
            <a:srgbClr val="FFCC99"/>
          </a:solidFill>
          <a:latin typeface="Arial" charset="0"/>
          <a:ea typeface="ＭＳ Ｐゴシック" charset="0"/>
        </a:defRPr>
      </a:lvl8pPr>
      <a:lvl9pPr marL="1828800" algn="ctr" rtl="0" fontAlgn="base">
        <a:spcBef>
          <a:spcPct val="0"/>
        </a:spcBef>
        <a:spcAft>
          <a:spcPct val="0"/>
        </a:spcAft>
        <a:defRPr sz="5400" b="1">
          <a:solidFill>
            <a:srgbClr val="FFCC99"/>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FFCC99"/>
        </a:buClr>
        <a:buSzPct val="70000"/>
        <a:buFont typeface="Wingdings" charset="0"/>
        <a:buChar char="u"/>
        <a:defRPr sz="3200">
          <a:solidFill>
            <a:schemeClr val="bg1"/>
          </a:solidFill>
          <a:latin typeface="+mn-lt"/>
          <a:ea typeface="+mn-ea"/>
          <a:cs typeface="ＭＳ Ｐゴシック" charset="0"/>
        </a:defRPr>
      </a:lvl1pPr>
      <a:lvl2pPr marL="742950" indent="-285750" algn="l" rtl="0" eaLnBrk="0" fontAlgn="base" hangingPunct="0">
        <a:spcBef>
          <a:spcPct val="20000"/>
        </a:spcBef>
        <a:spcAft>
          <a:spcPct val="0"/>
        </a:spcAft>
        <a:buClr>
          <a:srgbClr val="FFCC99"/>
        </a:buClr>
        <a:buSzPct val="60000"/>
        <a:buFont typeface="Wingdings" charset="0"/>
        <a:buChar char="n"/>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ＭＳ Ｐゴシック" pitchFamily="-112" charset="-128"/>
                <a:cs typeface="ＭＳ Ｐゴシック" pitchFamily="-112" charset="-128"/>
              </a:defRPr>
            </a:lvl1pPr>
          </a:lstStyle>
          <a:p>
            <a:pPr>
              <a:defRPr/>
            </a:pPr>
            <a:endParaRPr lang="en-US">
              <a:solidFill>
                <a:srgbClr val="000000"/>
              </a:solidFill>
              <a:latin typeface="Times New Roman"/>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ＭＳ Ｐゴシック" pitchFamily="-112" charset="-128"/>
                <a:cs typeface="ＭＳ Ｐゴシック" pitchFamily="-112" charset="-128"/>
              </a:defRPr>
            </a:lvl1pPr>
          </a:lstStyle>
          <a:p>
            <a:pPr>
              <a:defRPr/>
            </a:pPr>
            <a:endParaRPr lang="en-US">
              <a:solidFill>
                <a:srgbClr val="000000"/>
              </a:solidFill>
              <a:latin typeface="Times New Roman"/>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EFADD880-A662-404B-849B-79C1EC258D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855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7.wmf"/><Relationship Id="rId5" Type="http://schemas.openxmlformats.org/officeDocument/2006/relationships/image" Target="../media/image26.jpe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7.wmf"/><Relationship Id="rId5" Type="http://schemas.openxmlformats.org/officeDocument/2006/relationships/image" Target="../media/image28.jpe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41.jpeg"/><Relationship Id="rId1" Type="http://schemas.microsoft.com/office/2007/relationships/media" Target="file:///C:\Antietam%20Bible%20College\Course%201%20comm%20key%20issues\lucy%20wrong.mpg" TargetMode="External"/><Relationship Id="rId2" Type="http://schemas.openxmlformats.org/officeDocument/2006/relationships/video" Target="file:///C:\Antietam%20Bible%20College\Course%201%20comm%20key%20issues\lucy%20wrong.mpg" TargetMode="Externa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42.png"/><Relationship Id="rId1" Type="http://schemas.microsoft.com/office/2007/relationships/media" Target="file:///C:\Antietam%20Bible%20College\Course%201%20comm%20key%20issues\fixing%20lucy.mpg" TargetMode="External"/><Relationship Id="rId2" Type="http://schemas.openxmlformats.org/officeDocument/2006/relationships/video" Target="file:///C:\Antietam%20Bible%20College\Course%201%20comm%20key%20issues\fixing%20lucy.mpg" TargetMode="External"/></Relationships>
</file>

<file path=ppt/slides/_rels/slide45.xml.rels><?xml version="1.0" encoding="UTF-8" standalone="yes"?>
<Relationships xmlns="http://schemas.openxmlformats.org/package/2006/relationships"><Relationship Id="rId11" Type="http://schemas.openxmlformats.org/officeDocument/2006/relationships/image" Target="../media/image46.wmf"/><Relationship Id="rId12" Type="http://schemas.openxmlformats.org/officeDocument/2006/relationships/oleObject" Target="../embeddings/oleObject7.bin"/><Relationship Id="rId13" Type="http://schemas.openxmlformats.org/officeDocument/2006/relationships/image" Target="../media/image47.wmf"/><Relationship Id="rId14" Type="http://schemas.openxmlformats.org/officeDocument/2006/relationships/oleObject" Target="../embeddings/oleObject8.bin"/><Relationship Id="rId15" Type="http://schemas.openxmlformats.org/officeDocument/2006/relationships/image" Target="../media/image48.wmf"/><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image" Target="../media/image49.jpeg"/><Relationship Id="rId4" Type="http://schemas.openxmlformats.org/officeDocument/2006/relationships/oleObject" Target="../embeddings/oleObject3.bin"/><Relationship Id="rId5" Type="http://schemas.openxmlformats.org/officeDocument/2006/relationships/image" Target="../media/image43.wmf"/><Relationship Id="rId6" Type="http://schemas.openxmlformats.org/officeDocument/2006/relationships/oleObject" Target="../embeddings/oleObject4.bin"/><Relationship Id="rId7" Type="http://schemas.openxmlformats.org/officeDocument/2006/relationships/image" Target="../media/image44.wmf"/><Relationship Id="rId8" Type="http://schemas.openxmlformats.org/officeDocument/2006/relationships/oleObject" Target="../embeddings/oleObject5.bin"/><Relationship Id="rId9" Type="http://schemas.openxmlformats.org/officeDocument/2006/relationships/image" Target="../media/image45.wmf"/><Relationship Id="rId10"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jpeg"/><Relationship Id="rId3" Type="http://schemas.openxmlformats.org/officeDocument/2006/relationships/image" Target="../media/image5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wcreation.net/evolution.html" TargetMode="External"/><Relationship Id="rId3" Type="http://schemas.openxmlformats.org/officeDocument/2006/relationships/image" Target="../media/image11.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jpeg"/><Relationship Id="rId3" Type="http://schemas.openxmlformats.org/officeDocument/2006/relationships/image" Target="../media/image5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 Id="rId3" Type="http://schemas.openxmlformats.org/officeDocument/2006/relationships/image" Target="../media/image5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57.png"/><Relationship Id="rId5" Type="http://schemas.openxmlformats.org/officeDocument/2006/relationships/oleObject" Target="../embeddings/oleObject10.bin"/><Relationship Id="rId6" Type="http://schemas.openxmlformats.org/officeDocument/2006/relationships/image" Target="../media/image58.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1.jpeg"/><Relationship Id="rId3" Type="http://schemas.openxmlformats.org/officeDocument/2006/relationships/image" Target="../media/image6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 Id="rId3" Type="http://schemas.openxmlformats.org/officeDocument/2006/relationships/image" Target="../media/image6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6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34.xml"/><Relationship Id="rId2" Type="http://schemas.openxmlformats.org/officeDocument/2006/relationships/notesSlide" Target="../notesSlides/notesSlide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24" name="Text Box 4"/>
          <p:cNvSpPr txBox="1">
            <a:spLocks noChangeArrowheads="1"/>
          </p:cNvSpPr>
          <p:nvPr/>
        </p:nvSpPr>
        <p:spPr bwMode="auto">
          <a:xfrm>
            <a:off x="1087438" y="4283075"/>
            <a:ext cx="6967537" cy="1463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25000"/>
              </a:spcBef>
              <a:defRPr/>
            </a:pPr>
            <a:r>
              <a:rPr lang="en-US" sz="4000">
                <a:cs typeface="+mn-cs"/>
              </a:rPr>
              <a:t>Mike Riddle</a:t>
            </a:r>
          </a:p>
          <a:p>
            <a:pPr algn="ctr">
              <a:spcBef>
                <a:spcPct val="25000"/>
              </a:spcBef>
              <a:defRPr/>
            </a:pPr>
            <a:r>
              <a:rPr lang="en-US" sz="4000">
                <a:cs typeface="+mn-cs"/>
              </a:rPr>
              <a:t>Answers in Genesis</a:t>
            </a:r>
          </a:p>
        </p:txBody>
      </p:sp>
      <p:sp>
        <p:nvSpPr>
          <p:cNvPr id="5123" name="WordArt 6"/>
          <p:cNvSpPr>
            <a:spLocks noChangeArrowheads="1" noChangeShapeType="1" noTextEdit="1"/>
          </p:cNvSpPr>
          <p:nvPr/>
        </p:nvSpPr>
        <p:spPr bwMode="auto">
          <a:xfrm>
            <a:off x="134680" y="1193115"/>
            <a:ext cx="8542738" cy="2059084"/>
          </a:xfrm>
          <a:prstGeom prst="rect">
            <a:avLst/>
          </a:prstGeom>
        </p:spPr>
        <p:txBody>
          <a:bodyPr wrap="none" fromWordArt="1">
            <a:prstTxWarp prst="textInflate">
              <a:avLst>
                <a:gd name="adj" fmla="val 13634"/>
              </a:avLst>
            </a:prstTxWarp>
          </a:bodyPr>
          <a:lstStyle/>
          <a:p>
            <a:pPr algn="ctr"/>
            <a:r>
              <a:rPr lang="en-US" sz="3600" kern="10">
                <a:ln w="9525">
                  <a:solidFill>
                    <a:srgbClr val="000000"/>
                  </a:solidFill>
                  <a:round/>
                  <a:headEnd/>
                  <a:tailEnd/>
                </a:ln>
                <a:solidFill>
                  <a:schemeClr val="bg1"/>
                </a:solidFill>
                <a:effectLst>
                  <a:outerShdw blurRad="63500" sy="50000" kx="-2453608" rotWithShape="0">
                    <a:schemeClr val="tx1">
                      <a:alpha val="50000"/>
                    </a:schemeClr>
                  </a:outerShdw>
                </a:effectLst>
                <a:latin typeface="Arial Black"/>
                <a:ea typeface="Arial Black"/>
                <a:cs typeface="Arial Black"/>
              </a:rPr>
              <a:t>Facts About Apemen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hangingPunct="1">
              <a:defRPr/>
            </a:pPr>
            <a:r>
              <a:rPr lang="en-US" smtClean="0">
                <a:cs typeface="+mj-cs"/>
              </a:rPr>
              <a:t>Ramapithecus</a:t>
            </a:r>
          </a:p>
        </p:txBody>
      </p:sp>
      <p:grpSp>
        <p:nvGrpSpPr>
          <p:cNvPr id="386051" name="Group 3"/>
          <p:cNvGrpSpPr>
            <a:grpSpLocks/>
          </p:cNvGrpSpPr>
          <p:nvPr/>
        </p:nvGrpSpPr>
        <p:grpSpPr bwMode="auto">
          <a:xfrm>
            <a:off x="4722813" y="1978025"/>
            <a:ext cx="2947987" cy="4441825"/>
            <a:chOff x="2332" y="1294"/>
            <a:chExt cx="1857" cy="2798"/>
          </a:xfrm>
        </p:grpSpPr>
        <p:sp>
          <p:nvSpPr>
            <p:cNvPr id="386052" name="Rectangle 4"/>
            <p:cNvSpPr>
              <a:spLocks noChangeArrowheads="1"/>
            </p:cNvSpPr>
            <p:nvPr/>
          </p:nvSpPr>
          <p:spPr bwMode="auto">
            <a:xfrm>
              <a:off x="2332" y="1294"/>
              <a:ext cx="1857" cy="2798"/>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5372" name="Group 5"/>
            <p:cNvGrpSpPr>
              <a:grpSpLocks/>
            </p:cNvGrpSpPr>
            <p:nvPr/>
          </p:nvGrpSpPr>
          <p:grpSpPr bwMode="auto">
            <a:xfrm>
              <a:off x="2516" y="1423"/>
              <a:ext cx="1488" cy="2513"/>
              <a:chOff x="2526" y="1423"/>
              <a:chExt cx="1488" cy="2513"/>
            </a:xfrm>
          </p:grpSpPr>
          <p:sp>
            <p:nvSpPr>
              <p:cNvPr id="386054" name="Rectangle 6"/>
              <p:cNvSpPr>
                <a:spLocks noChangeArrowheads="1"/>
              </p:cNvSpPr>
              <p:nvPr/>
            </p:nvSpPr>
            <p:spPr bwMode="auto">
              <a:xfrm>
                <a:off x="2526" y="1423"/>
                <a:ext cx="1488" cy="2513"/>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5374" name="Picture 7" descr="Ramapithecus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6" y="1466"/>
                <a:ext cx="1296" cy="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86063" name="Group 15"/>
          <p:cNvGrpSpPr>
            <a:grpSpLocks/>
          </p:cNvGrpSpPr>
          <p:nvPr/>
        </p:nvGrpSpPr>
        <p:grpSpPr bwMode="auto">
          <a:xfrm>
            <a:off x="669925" y="5407025"/>
            <a:ext cx="4008438" cy="658813"/>
            <a:chOff x="422" y="3406"/>
            <a:chExt cx="2525" cy="415"/>
          </a:xfrm>
        </p:grpSpPr>
        <p:sp>
          <p:nvSpPr>
            <p:cNvPr id="386059" name="Text Box 11"/>
            <p:cNvSpPr txBox="1">
              <a:spLocks noChangeArrowheads="1"/>
            </p:cNvSpPr>
            <p:nvPr/>
          </p:nvSpPr>
          <p:spPr bwMode="auto">
            <a:xfrm>
              <a:off x="422" y="3406"/>
              <a:ext cx="2476" cy="404"/>
            </a:xfrm>
            <a:prstGeom prst="rect">
              <a:avLst/>
            </a:prstGeom>
            <a:noFill/>
            <a:ln>
              <a:noFill/>
            </a:ln>
            <a:effectLst>
              <a:outerShdw blurRad="63500" dist="46662" dir="3284183"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sz="3600">
                  <a:cs typeface="+mn-cs"/>
                </a:rPr>
                <a:t>What they drew</a:t>
              </a:r>
            </a:p>
          </p:txBody>
        </p:sp>
        <p:sp>
          <p:nvSpPr>
            <p:cNvPr id="386060" name="Line 12"/>
            <p:cNvSpPr>
              <a:spLocks noChangeShapeType="1"/>
            </p:cNvSpPr>
            <p:nvPr/>
          </p:nvSpPr>
          <p:spPr bwMode="auto">
            <a:xfrm>
              <a:off x="854" y="3821"/>
              <a:ext cx="2093" cy="0"/>
            </a:xfrm>
            <a:prstGeom prst="line">
              <a:avLst/>
            </a:prstGeom>
            <a:noFill/>
            <a:ln w="101600">
              <a:solidFill>
                <a:srgbClr val="FFFF66"/>
              </a:solidFill>
              <a:round/>
              <a:headEnd/>
              <a:tailEnd type="triangle" w="med" len="med"/>
            </a:ln>
            <a:effectLst>
              <a:outerShdw blurRad="63500" dist="40161" dir="20493903"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386062" name="Group 14"/>
          <p:cNvGrpSpPr>
            <a:grpSpLocks/>
          </p:cNvGrpSpPr>
          <p:nvPr/>
        </p:nvGrpSpPr>
        <p:grpSpPr bwMode="auto">
          <a:xfrm>
            <a:off x="228600" y="1633538"/>
            <a:ext cx="3733800" cy="3082925"/>
            <a:chOff x="144" y="939"/>
            <a:chExt cx="2352" cy="1942"/>
          </a:xfrm>
        </p:grpSpPr>
        <p:pic>
          <p:nvPicPr>
            <p:cNvPr id="386056" name="Picture 8" descr="lufeng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9" y="939"/>
              <a:ext cx="1691" cy="1597"/>
            </a:xfrm>
            <a:prstGeom prst="rect">
              <a:avLst/>
            </a:prstGeom>
            <a:noFill/>
            <a:ln w="28575">
              <a:solidFill>
                <a:srgbClr val="000066"/>
              </a:solidFill>
              <a:miter lim="800000"/>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Lst>
          </p:spPr>
        </p:pic>
        <p:sp>
          <p:nvSpPr>
            <p:cNvPr id="386057" name="Text Box 9"/>
            <p:cNvSpPr txBox="1">
              <a:spLocks noChangeArrowheads="1"/>
            </p:cNvSpPr>
            <p:nvPr/>
          </p:nvSpPr>
          <p:spPr bwMode="auto">
            <a:xfrm>
              <a:off x="144" y="2477"/>
              <a:ext cx="2352" cy="40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cs typeface="+mn-cs"/>
                </a:rPr>
                <a:t>What they found</a:t>
              </a:r>
            </a:p>
          </p:txBody>
        </p:sp>
        <p:sp>
          <p:nvSpPr>
            <p:cNvPr id="386061" name="Line 13"/>
            <p:cNvSpPr>
              <a:spLocks noChangeShapeType="1"/>
            </p:cNvSpPr>
            <p:nvPr/>
          </p:nvSpPr>
          <p:spPr bwMode="auto">
            <a:xfrm flipV="1">
              <a:off x="979" y="2141"/>
              <a:ext cx="125" cy="413"/>
            </a:xfrm>
            <a:prstGeom prst="line">
              <a:avLst/>
            </a:prstGeom>
            <a:noFill/>
            <a:ln w="101600">
              <a:solidFill>
                <a:srgbClr val="FF9900"/>
              </a:solidFill>
              <a:round/>
              <a:headEnd/>
              <a:tailEnd type="triangle" w="med" len="med"/>
            </a:ln>
            <a:effectLst>
              <a:outerShdw blurRad="63500" dist="45791" dir="19578596"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386064" name="Text Box 16"/>
          <p:cNvSpPr txBox="1">
            <a:spLocks noChangeArrowheads="1"/>
          </p:cNvSpPr>
          <p:nvPr/>
        </p:nvSpPr>
        <p:spPr bwMode="auto">
          <a:xfrm>
            <a:off x="681038" y="1017588"/>
            <a:ext cx="3121025"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b="1">
                <a:cs typeface="+mn-cs"/>
              </a:rPr>
              <a:t>1930s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6064"/>
                                        </p:tgtEl>
                                        <p:attrNameLst>
                                          <p:attrName>style.visibility</p:attrName>
                                        </p:attrNameLst>
                                      </p:cBhvr>
                                      <p:to>
                                        <p:strVal val="visible"/>
                                      </p:to>
                                    </p:set>
                                    <p:animEffect transition="in" filter="fade">
                                      <p:cBhvr>
                                        <p:cTn id="7" dur="500"/>
                                        <p:tgtEl>
                                          <p:spTgt spid="38606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6062"/>
                                        </p:tgtEl>
                                        <p:attrNameLst>
                                          <p:attrName>style.visibility</p:attrName>
                                        </p:attrNameLst>
                                      </p:cBhvr>
                                      <p:to>
                                        <p:strVal val="visible"/>
                                      </p:to>
                                    </p:set>
                                    <p:animEffect transition="in" filter="fade">
                                      <p:cBhvr>
                                        <p:cTn id="11" dur="500"/>
                                        <p:tgtEl>
                                          <p:spTgt spid="3860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86063"/>
                                        </p:tgtEl>
                                        <p:attrNameLst>
                                          <p:attrName>style.visibility</p:attrName>
                                        </p:attrNameLst>
                                      </p:cBhvr>
                                      <p:to>
                                        <p:strVal val="visible"/>
                                      </p:to>
                                    </p:set>
                                    <p:animEffect transition="in" filter="wipe(left)">
                                      <p:cBhvr>
                                        <p:cTn id="16" dur="500"/>
                                        <p:tgtEl>
                                          <p:spTgt spid="386063"/>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386051"/>
                                        </p:tgtEl>
                                        <p:attrNameLst>
                                          <p:attrName>style.visibility</p:attrName>
                                        </p:attrNameLst>
                                      </p:cBhvr>
                                      <p:to>
                                        <p:strVal val="visible"/>
                                      </p:to>
                                    </p:set>
                                    <p:animEffect transition="in" filter="fade">
                                      <p:cBhvr>
                                        <p:cTn id="20" dur="500"/>
                                        <p:tgtEl>
                                          <p:spTgt spid="386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pPr eaLnBrk="1" hangingPunct="1">
              <a:defRPr/>
            </a:pPr>
            <a:r>
              <a:rPr lang="en-US" smtClean="0">
                <a:cs typeface="+mj-cs"/>
              </a:rPr>
              <a:t>Ramapithecus</a:t>
            </a:r>
          </a:p>
        </p:txBody>
      </p:sp>
      <p:sp>
        <p:nvSpPr>
          <p:cNvPr id="387076" name="Text Box 4"/>
          <p:cNvSpPr txBox="1">
            <a:spLocks noChangeArrowheads="1"/>
          </p:cNvSpPr>
          <p:nvPr/>
        </p:nvSpPr>
        <p:spPr bwMode="auto">
          <a:xfrm>
            <a:off x="708025" y="2559050"/>
            <a:ext cx="8213725" cy="17399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ja-JP" altLang="en-US" sz="3600" dirty="0">
                <a:latin typeface="Arial"/>
                <a:cs typeface="+mn-cs"/>
              </a:rPr>
              <a:t>“</a:t>
            </a:r>
            <a:r>
              <a:rPr lang="en-US" sz="3600" dirty="0" err="1">
                <a:cs typeface="+mn-cs"/>
              </a:rPr>
              <a:t>Ramapithicus</a:t>
            </a:r>
            <a:r>
              <a:rPr lang="en-US" sz="3600" dirty="0">
                <a:cs typeface="+mn-cs"/>
              </a:rPr>
              <a:t> is ideally structured to be an ancestor of hominids. If he </a:t>
            </a:r>
            <a:r>
              <a:rPr lang="en-US" sz="3600" dirty="0" err="1">
                <a:cs typeface="+mn-cs"/>
              </a:rPr>
              <a:t>isn</a:t>
            </a:r>
            <a:r>
              <a:rPr lang="fr-FR" sz="3600" dirty="0">
                <a:cs typeface="+mn-cs"/>
              </a:rPr>
              <a:t>'</a:t>
            </a:r>
            <a:r>
              <a:rPr lang="en-US" sz="3600" dirty="0">
                <a:cs typeface="+mn-cs"/>
              </a:rPr>
              <a:t>t, we don</a:t>
            </a:r>
            <a:r>
              <a:rPr lang="fr-FR" sz="3600" dirty="0">
                <a:cs typeface="+mn-cs"/>
              </a:rPr>
              <a:t>'</a:t>
            </a:r>
            <a:r>
              <a:rPr lang="en-US" sz="3600" dirty="0">
                <a:cs typeface="+mn-cs"/>
              </a:rPr>
              <a:t>t have anything else that is.</a:t>
            </a:r>
            <a:r>
              <a:rPr lang="ja-JP" altLang="en-US" sz="3600" dirty="0">
                <a:latin typeface="Arial"/>
                <a:cs typeface="+mn-cs"/>
              </a:rPr>
              <a:t>”</a:t>
            </a:r>
            <a:endParaRPr lang="en-US" sz="3600" dirty="0">
              <a:cs typeface="+mn-cs"/>
            </a:endParaRPr>
          </a:p>
        </p:txBody>
      </p:sp>
      <p:sp>
        <p:nvSpPr>
          <p:cNvPr id="387077" name="Text Box 5"/>
          <p:cNvSpPr txBox="1">
            <a:spLocks noChangeArrowheads="1"/>
          </p:cNvSpPr>
          <p:nvPr/>
        </p:nvSpPr>
        <p:spPr bwMode="auto">
          <a:xfrm>
            <a:off x="1109663" y="1462088"/>
            <a:ext cx="67945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a:cs typeface="+mn-cs"/>
              </a:rPr>
              <a:t>Time Magazine (Nov. 7, 1977)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7077"/>
                                        </p:tgtEl>
                                        <p:attrNameLst>
                                          <p:attrName>style.visibility</p:attrName>
                                        </p:attrNameLst>
                                      </p:cBhvr>
                                      <p:to>
                                        <p:strVal val="visible"/>
                                      </p:to>
                                    </p:set>
                                    <p:animEffect transition="in" filter="fade">
                                      <p:cBhvr>
                                        <p:cTn id="7" dur="500"/>
                                        <p:tgtEl>
                                          <p:spTgt spid="387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7076"/>
                                        </p:tgtEl>
                                        <p:attrNameLst>
                                          <p:attrName>style.visibility</p:attrName>
                                        </p:attrNameLst>
                                      </p:cBhvr>
                                      <p:to>
                                        <p:strVal val="visible"/>
                                      </p:to>
                                    </p:set>
                                    <p:animEffect transition="in" filter="fade">
                                      <p:cBhvr>
                                        <p:cTn id="12" dur="500"/>
                                        <p:tgtEl>
                                          <p:spTgt spid="387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p:bldP spid="3870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cs typeface="+mj-cs"/>
              </a:rPr>
              <a:t>Ramapithecus</a:t>
            </a:r>
          </a:p>
        </p:txBody>
      </p:sp>
      <p:sp>
        <p:nvSpPr>
          <p:cNvPr id="16387" name="Rectangle 3"/>
          <p:cNvSpPr>
            <a:spLocks noGrp="1" noChangeArrowheads="1"/>
          </p:cNvSpPr>
          <p:nvPr>
            <p:ph type="body" idx="1"/>
          </p:nvPr>
        </p:nvSpPr>
        <p:spPr>
          <a:xfrm>
            <a:off x="411163" y="3309938"/>
            <a:ext cx="8229600" cy="3282950"/>
          </a:xfrm>
        </p:spPr>
        <p:txBody>
          <a:bodyPr/>
          <a:lstStyle/>
          <a:p>
            <a:pPr eaLnBrk="1" hangingPunct="1">
              <a:defRPr/>
            </a:pPr>
            <a:r>
              <a:rPr lang="en-US" smtClean="0">
                <a:cs typeface="+mn-cs"/>
              </a:rPr>
              <a:t>In 1970 a baboon living in Ethiopia was discovered.</a:t>
            </a:r>
          </a:p>
          <a:p>
            <a:pPr lvl="1" eaLnBrk="1" hangingPunct="1">
              <a:spcBef>
                <a:spcPct val="0"/>
              </a:spcBef>
              <a:defRPr/>
            </a:pPr>
            <a:r>
              <a:rPr lang="en-US" smtClean="0"/>
              <a:t>Same dental structure</a:t>
            </a:r>
          </a:p>
          <a:p>
            <a:pPr lvl="1" eaLnBrk="1" hangingPunct="1">
              <a:defRPr/>
            </a:pPr>
            <a:r>
              <a:rPr lang="en-US" smtClean="0"/>
              <a:t>Similar morphological features found on Ramapithecus</a:t>
            </a:r>
          </a:p>
          <a:p>
            <a:pPr eaLnBrk="1" hangingPunct="1">
              <a:defRPr/>
            </a:pPr>
            <a:r>
              <a:rPr lang="en-US" smtClean="0">
                <a:cs typeface="+mn-cs"/>
              </a:rPr>
              <a:t>Ramapithecus dropped from human line</a:t>
            </a:r>
          </a:p>
        </p:txBody>
      </p:sp>
      <p:sp>
        <p:nvSpPr>
          <p:cNvPr id="16388" name="Text Box 4"/>
          <p:cNvSpPr txBox="1">
            <a:spLocks noChangeArrowheads="1"/>
          </p:cNvSpPr>
          <p:nvPr/>
        </p:nvSpPr>
        <p:spPr bwMode="auto">
          <a:xfrm>
            <a:off x="541338" y="1298575"/>
            <a:ext cx="8059737" cy="1095375"/>
          </a:xfrm>
          <a:prstGeom prst="rect">
            <a:avLst/>
          </a:prstGeom>
          <a:solidFill>
            <a:schemeClr val="tx1"/>
          </a:solidFill>
          <a:ln w="2857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62865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eaLnBrk="0" hangingPunct="0">
              <a:spcBef>
                <a:spcPct val="50000"/>
              </a:spcBef>
              <a:buClr>
                <a:schemeClr val="tx2"/>
              </a:buClr>
              <a:buSzPct val="75000"/>
              <a:buFont typeface="Wingdings" charset="0"/>
              <a:buNone/>
              <a:defRPr/>
            </a:pPr>
            <a:r>
              <a:rPr lang="en-US" smtClean="0">
                <a:solidFill>
                  <a:schemeClr val="bg1"/>
                </a:solidFill>
                <a:cs typeface="+mn-cs"/>
              </a:rPr>
              <a:t>The claim: 14 million year old intermediate between ape-like creatures and humans</a:t>
            </a:r>
          </a:p>
        </p:txBody>
      </p:sp>
      <p:sp>
        <p:nvSpPr>
          <p:cNvPr id="16389" name="Text Box 5"/>
          <p:cNvSpPr txBox="1">
            <a:spLocks noChangeArrowheads="1"/>
          </p:cNvSpPr>
          <p:nvPr/>
        </p:nvSpPr>
        <p:spPr bwMode="auto">
          <a:xfrm>
            <a:off x="3208338" y="2581275"/>
            <a:ext cx="2727325"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buClr>
                <a:schemeClr val="tx2"/>
              </a:buClr>
              <a:buSzPct val="75000"/>
              <a:buFont typeface="Wingdings" charset="0"/>
              <a:buNone/>
              <a:defRPr/>
            </a:pPr>
            <a:r>
              <a:rPr lang="en-US" sz="3600" b="1">
                <a:solidFill>
                  <a:srgbClr val="FFCC66"/>
                </a:solidFill>
                <a:cs typeface="+mn-cs"/>
              </a:rPr>
              <a:t>The truth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left)">
                                      <p:cBhvr>
                                        <p:cTn id="7" dur="500"/>
                                        <p:tgtEl>
                                          <p:spTgt spid="16388"/>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slide(fromBottom)">
                                      <p:cBhvr>
                                        <p:cTn id="11" dur="500"/>
                                        <p:tgtEl>
                                          <p:spTgt spid="163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387">
                                            <p:txEl>
                                              <p:pRg st="0" end="0"/>
                                            </p:txEl>
                                          </p:spTgt>
                                        </p:tgtEl>
                                        <p:attrNameLst>
                                          <p:attrName>style.visibility</p:attrName>
                                        </p:attrNameLst>
                                      </p:cBhvr>
                                      <p:to>
                                        <p:strVal val="visible"/>
                                      </p:to>
                                    </p:set>
                                    <p:animEffect transition="in" filter="fade">
                                      <p:cBhvr>
                                        <p:cTn id="16" dur="500"/>
                                        <p:tgtEl>
                                          <p:spTgt spid="16387">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7">
                                            <p:txEl>
                                              <p:pRg st="1" end="1"/>
                                            </p:txEl>
                                          </p:spTgt>
                                        </p:tgtEl>
                                        <p:attrNameLst>
                                          <p:attrName>style.visibility</p:attrName>
                                        </p:attrNameLst>
                                      </p:cBhvr>
                                      <p:to>
                                        <p:strVal val="visible"/>
                                      </p:to>
                                    </p:set>
                                    <p:animEffect transition="in" filter="fade">
                                      <p:cBhvr>
                                        <p:cTn id="19" dur="500"/>
                                        <p:tgtEl>
                                          <p:spTgt spid="16387">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fade">
                                      <p:cBhvr>
                                        <p:cTn id="22" dur="500"/>
                                        <p:tgtEl>
                                          <p:spTgt spid="16387">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Effect transition="in" filter="fade">
                                      <p:cBhvr>
                                        <p:cTn id="25"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allAtOnce" bldLvl="2"/>
      <p:bldP spid="16388" grpId="0" animBg="1" autoUpdateAnimBg="0"/>
      <p:bldP spid="1638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en-US" smtClean="0">
                <a:cs typeface="+mj-cs"/>
              </a:rPr>
              <a:t>Summary of </a:t>
            </a:r>
            <a:r>
              <a:rPr lang="ja-JP" altLang="en-US" smtClean="0">
                <a:latin typeface="Arial"/>
                <a:cs typeface="+mj-cs"/>
              </a:rPr>
              <a:t>“</a:t>
            </a:r>
            <a:r>
              <a:rPr lang="en-US" smtClean="0">
                <a:cs typeface="+mj-cs"/>
              </a:rPr>
              <a:t>Facts</a:t>
            </a:r>
            <a:r>
              <a:rPr lang="ja-JP" altLang="en-US" smtClean="0">
                <a:latin typeface="Arial"/>
                <a:cs typeface="+mj-cs"/>
              </a:rPr>
              <a:t>”</a:t>
            </a:r>
            <a:endParaRPr lang="en-US" smtClean="0">
              <a:cs typeface="+mj-cs"/>
            </a:endParaRPr>
          </a:p>
        </p:txBody>
      </p:sp>
      <p:sp>
        <p:nvSpPr>
          <p:cNvPr id="196611" name="Rectangle 3"/>
          <p:cNvSpPr>
            <a:spLocks noGrp="1" noChangeArrowheads="1"/>
          </p:cNvSpPr>
          <p:nvPr>
            <p:ph type="body" idx="1"/>
          </p:nvPr>
        </p:nvSpPr>
        <p:spPr>
          <a:xfrm>
            <a:off x="487363" y="1479550"/>
            <a:ext cx="8229600" cy="2681288"/>
          </a:xfrm>
        </p:spPr>
        <p:txBody>
          <a:bodyPr/>
          <a:lstStyle/>
          <a:p>
            <a:pPr eaLnBrk="1" hangingPunct="1">
              <a:defRPr/>
            </a:pPr>
            <a:r>
              <a:rPr lang="en-US" sz="3600" smtClean="0">
                <a:cs typeface="+mn-cs"/>
              </a:rPr>
              <a:t>Piltdown Man ……… </a:t>
            </a:r>
            <a:r>
              <a:rPr lang="en-US" sz="3600" b="1" smtClean="0">
                <a:solidFill>
                  <a:srgbClr val="FFCC66"/>
                </a:solidFill>
                <a:cs typeface="+mn-cs"/>
              </a:rPr>
              <a:t>Hoax</a:t>
            </a:r>
          </a:p>
          <a:p>
            <a:pPr eaLnBrk="1" hangingPunct="1">
              <a:defRPr/>
            </a:pPr>
            <a:r>
              <a:rPr lang="en-US" sz="3600" smtClean="0">
                <a:cs typeface="+mn-cs"/>
              </a:rPr>
              <a:t>Nebraska Man …….. </a:t>
            </a:r>
            <a:r>
              <a:rPr lang="en-US" sz="3600" b="1" smtClean="0">
                <a:solidFill>
                  <a:srgbClr val="FFCC66"/>
                </a:solidFill>
                <a:cs typeface="+mn-cs"/>
              </a:rPr>
              <a:t>Pig</a:t>
            </a:r>
          </a:p>
          <a:p>
            <a:pPr eaLnBrk="1" hangingPunct="1">
              <a:defRPr/>
            </a:pPr>
            <a:r>
              <a:rPr lang="en-US" sz="3600" smtClean="0">
                <a:cs typeface="+mn-cs"/>
              </a:rPr>
              <a:t>Ramapithecus ……..	 </a:t>
            </a:r>
            <a:r>
              <a:rPr lang="en-US" sz="3600" b="1" smtClean="0">
                <a:solidFill>
                  <a:srgbClr val="FFCC66"/>
                </a:solidFill>
                <a:cs typeface="+mn-cs"/>
              </a:rPr>
              <a:t>Ape</a:t>
            </a:r>
          </a:p>
        </p:txBody>
      </p:sp>
      <p:sp>
        <p:nvSpPr>
          <p:cNvPr id="196612" name="Text Box 4"/>
          <p:cNvSpPr txBox="1">
            <a:spLocks noChangeArrowheads="1"/>
          </p:cNvSpPr>
          <p:nvPr/>
        </p:nvSpPr>
        <p:spPr bwMode="auto">
          <a:xfrm>
            <a:off x="1592263" y="5260975"/>
            <a:ext cx="5957887" cy="1219200"/>
          </a:xfrm>
          <a:prstGeom prst="rect">
            <a:avLst/>
          </a:prstGeom>
          <a:solidFill>
            <a:schemeClr val="tx1"/>
          </a:solidFill>
          <a:ln w="2857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2686050" algn="l"/>
              </a:tabLst>
              <a:defRPr>
                <a:solidFill>
                  <a:schemeClr val="tx1"/>
                </a:solidFill>
                <a:latin typeface="Arial" charset="0"/>
                <a:ea typeface="ＭＳ Ｐゴシック" charset="0"/>
              </a:defRPr>
            </a:lvl1pPr>
            <a:lvl2pPr marL="628650">
              <a:tabLst>
                <a:tab pos="2686050" algn="l"/>
              </a:tabLst>
              <a:defRPr>
                <a:solidFill>
                  <a:schemeClr val="tx1"/>
                </a:solidFill>
                <a:latin typeface="Arial" charset="0"/>
                <a:ea typeface="ＭＳ Ｐゴシック" charset="0"/>
              </a:defRPr>
            </a:lvl2pPr>
            <a:lvl3pPr>
              <a:tabLst>
                <a:tab pos="2686050" algn="l"/>
              </a:tabLst>
              <a:defRPr>
                <a:solidFill>
                  <a:schemeClr val="tx1"/>
                </a:solidFill>
                <a:latin typeface="Arial" charset="0"/>
                <a:ea typeface="ＭＳ Ｐゴシック" charset="0"/>
              </a:defRPr>
            </a:lvl3pPr>
            <a:lvl4pPr>
              <a:tabLst>
                <a:tab pos="2686050" algn="l"/>
              </a:tabLst>
              <a:defRPr>
                <a:solidFill>
                  <a:schemeClr val="tx1"/>
                </a:solidFill>
                <a:latin typeface="Arial" charset="0"/>
                <a:ea typeface="ＭＳ Ｐゴシック" charset="0"/>
              </a:defRPr>
            </a:lvl4pPr>
            <a:lvl5pPr>
              <a:tabLst>
                <a:tab pos="2686050" algn="l"/>
              </a:tabLst>
              <a:defRPr>
                <a:solidFill>
                  <a:schemeClr val="tx1"/>
                </a:solidFill>
                <a:latin typeface="Arial" charset="0"/>
                <a:ea typeface="ＭＳ Ｐゴシック" charset="0"/>
              </a:defRPr>
            </a:lvl5pPr>
            <a:lvl6pPr fontAlgn="base">
              <a:spcBef>
                <a:spcPct val="0"/>
              </a:spcBef>
              <a:spcAft>
                <a:spcPct val="0"/>
              </a:spcAft>
              <a:tabLst>
                <a:tab pos="2686050" algn="l"/>
              </a:tabLst>
              <a:defRPr>
                <a:solidFill>
                  <a:schemeClr val="tx1"/>
                </a:solidFill>
                <a:latin typeface="Arial" charset="0"/>
                <a:ea typeface="ＭＳ Ｐゴシック" charset="0"/>
              </a:defRPr>
            </a:lvl6pPr>
            <a:lvl7pPr fontAlgn="base">
              <a:spcBef>
                <a:spcPct val="0"/>
              </a:spcBef>
              <a:spcAft>
                <a:spcPct val="0"/>
              </a:spcAft>
              <a:tabLst>
                <a:tab pos="2686050" algn="l"/>
              </a:tabLst>
              <a:defRPr>
                <a:solidFill>
                  <a:schemeClr val="tx1"/>
                </a:solidFill>
                <a:latin typeface="Arial" charset="0"/>
                <a:ea typeface="ＭＳ Ｐゴシック" charset="0"/>
              </a:defRPr>
            </a:lvl7pPr>
            <a:lvl8pPr fontAlgn="base">
              <a:spcBef>
                <a:spcPct val="0"/>
              </a:spcBef>
              <a:spcAft>
                <a:spcPct val="0"/>
              </a:spcAft>
              <a:tabLst>
                <a:tab pos="2686050" algn="l"/>
              </a:tabLst>
              <a:defRPr>
                <a:solidFill>
                  <a:schemeClr val="tx1"/>
                </a:solidFill>
                <a:latin typeface="Arial" charset="0"/>
                <a:ea typeface="ＭＳ Ｐゴシック" charset="0"/>
              </a:defRPr>
            </a:lvl8pPr>
            <a:lvl9pPr fontAlgn="base">
              <a:spcBef>
                <a:spcPct val="0"/>
              </a:spcBef>
              <a:spcAft>
                <a:spcPct val="0"/>
              </a:spcAft>
              <a:tabLst>
                <a:tab pos="2686050" algn="l"/>
              </a:tabLst>
              <a:defRPr>
                <a:solidFill>
                  <a:schemeClr val="tx1"/>
                </a:solidFill>
                <a:latin typeface="Arial" charset="0"/>
                <a:ea typeface="ＭＳ Ｐゴシック" charset="0"/>
              </a:defRPr>
            </a:lvl9pPr>
          </a:lstStyle>
          <a:p>
            <a:pPr algn="ctr" eaLnBrk="0" hangingPunct="0">
              <a:spcBef>
                <a:spcPct val="50000"/>
              </a:spcBef>
              <a:buClr>
                <a:schemeClr val="tx2"/>
              </a:buClr>
              <a:buSzPct val="75000"/>
              <a:buFont typeface="Wingdings" charset="0"/>
              <a:buNone/>
              <a:defRPr/>
            </a:pPr>
            <a:r>
              <a:rPr kumimoji="1" lang="en-US" sz="3600" smtClean="0">
                <a:solidFill>
                  <a:schemeClr val="bg1"/>
                </a:solidFill>
                <a:cs typeface="+mn-cs"/>
              </a:rPr>
              <a:t>In each case the date (age) was completely WRONG!</a:t>
            </a:r>
          </a:p>
        </p:txBody>
      </p:sp>
      <p:sp>
        <p:nvSpPr>
          <p:cNvPr id="196613" name="Text Box 5"/>
          <p:cNvSpPr txBox="1">
            <a:spLocks noChangeArrowheads="1"/>
          </p:cNvSpPr>
          <p:nvPr/>
        </p:nvSpPr>
        <p:spPr bwMode="auto">
          <a:xfrm>
            <a:off x="2133600" y="4359275"/>
            <a:ext cx="48768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defRPr/>
            </a:pPr>
            <a:r>
              <a:rPr lang="en-US" sz="3600">
                <a:solidFill>
                  <a:srgbClr val="FFCC66"/>
                </a:solidFill>
                <a:cs typeface="+mn-cs"/>
              </a:rPr>
              <a:t>What about the dates?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wipe(left)">
                                      <p:cBhvr>
                                        <p:cTn id="7" dur="500"/>
                                        <p:tgtEl>
                                          <p:spTgt spid="19661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6611">
                                            <p:txEl>
                                              <p:pRg st="1" end="1"/>
                                            </p:txEl>
                                          </p:spTgt>
                                        </p:tgtEl>
                                        <p:attrNameLst>
                                          <p:attrName>style.visibility</p:attrName>
                                        </p:attrNameLst>
                                      </p:cBhvr>
                                      <p:to>
                                        <p:strVal val="visible"/>
                                      </p:to>
                                    </p:set>
                                    <p:animEffect transition="in" filter="wipe(left)">
                                      <p:cBhvr>
                                        <p:cTn id="11" dur="500"/>
                                        <p:tgtEl>
                                          <p:spTgt spid="196611">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6611">
                                            <p:txEl>
                                              <p:pRg st="2" end="2"/>
                                            </p:txEl>
                                          </p:spTgt>
                                        </p:tgtEl>
                                        <p:attrNameLst>
                                          <p:attrName>style.visibility</p:attrName>
                                        </p:attrNameLst>
                                      </p:cBhvr>
                                      <p:to>
                                        <p:strVal val="visible"/>
                                      </p:to>
                                    </p:set>
                                    <p:animEffect transition="in" filter="wipe(left)">
                                      <p:cBhvr>
                                        <p:cTn id="15" dur="500"/>
                                        <p:tgtEl>
                                          <p:spTgt spid="196611">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96613"/>
                                        </p:tgtEl>
                                        <p:attrNameLst>
                                          <p:attrName>style.visibility</p:attrName>
                                        </p:attrNameLst>
                                      </p:cBhvr>
                                      <p:to>
                                        <p:strVal val="visible"/>
                                      </p:to>
                                    </p:set>
                                    <p:animEffect transition="in" filter="dissolve">
                                      <p:cBhvr>
                                        <p:cTn id="19" dur="500"/>
                                        <p:tgtEl>
                                          <p:spTgt spid="1966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196612"/>
                                        </p:tgtEl>
                                        <p:attrNameLst>
                                          <p:attrName>style.visibility</p:attrName>
                                        </p:attrNameLst>
                                      </p:cBhvr>
                                      <p:to>
                                        <p:strVal val="visible"/>
                                      </p:to>
                                    </p:set>
                                    <p:anim calcmode="lin" valueType="num">
                                      <p:cBhvr>
                                        <p:cTn id="24" dur="500" fill="hold"/>
                                        <p:tgtEl>
                                          <p:spTgt spid="196612"/>
                                        </p:tgtEl>
                                        <p:attrNameLst>
                                          <p:attrName>ppt_w</p:attrName>
                                        </p:attrNameLst>
                                      </p:cBhvr>
                                      <p:tavLst>
                                        <p:tav tm="0">
                                          <p:val>
                                            <p:fltVal val="0"/>
                                          </p:val>
                                        </p:tav>
                                        <p:tav tm="100000">
                                          <p:val>
                                            <p:strVal val="#ppt_w"/>
                                          </p:val>
                                        </p:tav>
                                      </p:tavLst>
                                    </p:anim>
                                    <p:anim calcmode="lin" valueType="num">
                                      <p:cBhvr>
                                        <p:cTn id="25" dur="500" fill="hold"/>
                                        <p:tgtEl>
                                          <p:spTgt spid="196612"/>
                                        </p:tgtEl>
                                        <p:attrNameLst>
                                          <p:attrName>ppt_h</p:attrName>
                                        </p:attrNameLst>
                                      </p:cBhvr>
                                      <p:tavLst>
                                        <p:tav tm="0">
                                          <p:val>
                                            <p:fltVal val="0"/>
                                          </p:val>
                                        </p:tav>
                                        <p:tav tm="100000">
                                          <p:val>
                                            <p:strVal val="#ppt_h"/>
                                          </p:val>
                                        </p:tav>
                                      </p:tavLst>
                                    </p:anim>
                                    <p:anim calcmode="lin" valueType="num">
                                      <p:cBhvr>
                                        <p:cTn id="26" dur="500" fill="hold"/>
                                        <p:tgtEl>
                                          <p:spTgt spid="196612"/>
                                        </p:tgtEl>
                                        <p:attrNameLst>
                                          <p:attrName>style.rotation</p:attrName>
                                        </p:attrNameLst>
                                      </p:cBhvr>
                                      <p:tavLst>
                                        <p:tav tm="0">
                                          <p:val>
                                            <p:fltVal val="90"/>
                                          </p:val>
                                        </p:tav>
                                        <p:tav tm="100000">
                                          <p:val>
                                            <p:fltVal val="0"/>
                                          </p:val>
                                        </p:tav>
                                      </p:tavLst>
                                    </p:anim>
                                    <p:animEffect transition="in" filter="fade">
                                      <p:cBhvr>
                                        <p:cTn id="27" dur="5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P spid="196612" grpId="0" animBg="1"/>
      <p:bldP spid="1966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apeman2"/>
          <p:cNvPicPr>
            <a:picLocks noChangeAspect="1" noChangeArrowheads="1"/>
          </p:cNvPicPr>
          <p:nvPr/>
        </p:nvPicPr>
        <p:blipFill>
          <a:blip r:embed="rId2">
            <a:lum bright="36000" contrast="-70000"/>
            <a:extLst>
              <a:ext uri="{28A0092B-C50C-407E-A947-70E740481C1C}">
                <a14:useLocalDpi xmlns:a14="http://schemas.microsoft.com/office/drawing/2010/main"/>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19" name="WordArt 3"/>
          <p:cNvSpPr>
            <a:spLocks noChangeArrowheads="1" noChangeShapeType="1" noTextEdit="1"/>
          </p:cNvSpPr>
          <p:nvPr/>
        </p:nvSpPr>
        <p:spPr bwMode="auto">
          <a:xfrm>
            <a:off x="1314450" y="449263"/>
            <a:ext cx="6515100" cy="873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66"/>
                </a:solidFill>
                <a:effectLst>
                  <a:prstShdw prst="shdw17" dist="17961" dir="2700000">
                    <a:srgbClr val="00003D">
                      <a:alpha val="74997"/>
                    </a:srgbClr>
                  </a:prstShdw>
                </a:effectLst>
                <a:latin typeface="Arial Black"/>
                <a:ea typeface="Arial Black"/>
                <a:cs typeface="Arial Black"/>
              </a:rPr>
              <a:t>Two Case Studies</a:t>
            </a:r>
          </a:p>
        </p:txBody>
      </p:sp>
      <p:sp>
        <p:nvSpPr>
          <p:cNvPr id="393220" name="Text Box 4"/>
          <p:cNvSpPr txBox="1">
            <a:spLocks noChangeArrowheads="1"/>
          </p:cNvSpPr>
          <p:nvPr/>
        </p:nvSpPr>
        <p:spPr bwMode="auto">
          <a:xfrm>
            <a:off x="477838" y="1493838"/>
            <a:ext cx="8404225"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20000"/>
              </a:spcBef>
              <a:defRPr/>
            </a:pPr>
            <a:r>
              <a:rPr lang="en-US" sz="4000" b="1">
                <a:solidFill>
                  <a:srgbClr val="000066"/>
                </a:solidFill>
                <a:effectLst>
                  <a:outerShdw blurRad="38100" dist="38100" dir="2700000" algn="tl">
                    <a:srgbClr val="DDDDDD"/>
                  </a:outerShdw>
                </a:effectLst>
                <a:cs typeface="+mn-cs"/>
              </a:rPr>
              <a:t>Neandertals</a:t>
            </a:r>
          </a:p>
          <a:p>
            <a:pPr algn="ctr" eaLnBrk="0" hangingPunct="0">
              <a:spcBef>
                <a:spcPct val="20000"/>
              </a:spcBef>
              <a:defRPr/>
            </a:pPr>
            <a:r>
              <a:rPr lang="en-US" sz="4000" b="1">
                <a:solidFill>
                  <a:srgbClr val="000066"/>
                </a:solidFill>
                <a:effectLst>
                  <a:outerShdw blurRad="38100" dist="38100" dir="2700000" algn="tl">
                    <a:srgbClr val="DDDDDD"/>
                  </a:outerShdw>
                </a:effectLst>
                <a:cs typeface="+mn-cs"/>
              </a:rPr>
              <a:t>Lucy and the Australopithicines</a:t>
            </a:r>
          </a:p>
        </p:txBody>
      </p:sp>
      <p:pic>
        <p:nvPicPr>
          <p:cNvPr id="20484" name="Picture 5" descr="bones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8375" y="3468688"/>
            <a:ext cx="2413000" cy="287020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6" descr="biology book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6313" y="3398838"/>
            <a:ext cx="2316162" cy="3033712"/>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7" descr="evolution book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56325" y="3429000"/>
            <a:ext cx="2262188" cy="296545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93219"/>
                                        </p:tgtEl>
                                        <p:attrNameLst>
                                          <p:attrName>style.visibility</p:attrName>
                                        </p:attrNameLst>
                                      </p:cBhvr>
                                      <p:to>
                                        <p:strVal val="visible"/>
                                      </p:to>
                                    </p:set>
                                    <p:animEffect transition="in" filter="fade">
                                      <p:cBhvr>
                                        <p:cTn id="7" dur="800" decel="100000"/>
                                        <p:tgtEl>
                                          <p:spTgt spid="393219"/>
                                        </p:tgtEl>
                                      </p:cBhvr>
                                    </p:animEffect>
                                    <p:anim calcmode="lin" valueType="num">
                                      <p:cBhvr>
                                        <p:cTn id="8" dur="800" decel="100000" fill="hold"/>
                                        <p:tgtEl>
                                          <p:spTgt spid="393219"/>
                                        </p:tgtEl>
                                        <p:attrNameLst>
                                          <p:attrName>style.rotation</p:attrName>
                                        </p:attrNameLst>
                                      </p:cBhvr>
                                      <p:tavLst>
                                        <p:tav tm="0">
                                          <p:val>
                                            <p:fltVal val="-90"/>
                                          </p:val>
                                        </p:tav>
                                        <p:tav tm="100000">
                                          <p:val>
                                            <p:fltVal val="0"/>
                                          </p:val>
                                        </p:tav>
                                      </p:tavLst>
                                    </p:anim>
                                    <p:anim calcmode="lin" valueType="num">
                                      <p:cBhvr>
                                        <p:cTn id="9" dur="800" decel="100000" fill="hold"/>
                                        <p:tgtEl>
                                          <p:spTgt spid="393219"/>
                                        </p:tgtEl>
                                        <p:attrNameLst>
                                          <p:attrName>ppt_x</p:attrName>
                                        </p:attrNameLst>
                                      </p:cBhvr>
                                      <p:tavLst>
                                        <p:tav tm="0">
                                          <p:val>
                                            <p:strVal val="#ppt_x+0.4"/>
                                          </p:val>
                                        </p:tav>
                                        <p:tav tm="100000">
                                          <p:val>
                                            <p:strVal val="#ppt_x-0.05"/>
                                          </p:val>
                                        </p:tav>
                                      </p:tavLst>
                                    </p:anim>
                                    <p:anim calcmode="lin" valueType="num">
                                      <p:cBhvr>
                                        <p:cTn id="10" dur="800" decel="100000" fill="hold"/>
                                        <p:tgtEl>
                                          <p:spTgt spid="393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93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93219"/>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93220"/>
                                        </p:tgtEl>
                                        <p:attrNameLst>
                                          <p:attrName>style.visibility</p:attrName>
                                        </p:attrNameLst>
                                      </p:cBhvr>
                                      <p:to>
                                        <p:strVal val="visible"/>
                                      </p:to>
                                    </p:set>
                                    <p:animEffect transition="in" filter="wipe(up)">
                                      <p:cBhvr>
                                        <p:cTn id="16" dur="500"/>
                                        <p:tgtEl>
                                          <p:spTgt spid="393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animBg="1"/>
      <p:bldP spid="393220"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5" name="Picture 2" descr="apeman2"/>
          <p:cNvPicPr>
            <a:picLocks noChangeAspect="1" noChangeArrowheads="1"/>
          </p:cNvPicPr>
          <p:nvPr/>
        </p:nvPicPr>
        <p:blipFill>
          <a:blip r:embed="rId2">
            <a:lum bright="36000" contrast="-70000"/>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WordArt 5"/>
          <p:cNvSpPr>
            <a:spLocks noChangeArrowheads="1" noChangeShapeType="1" noTextEdit="1"/>
          </p:cNvSpPr>
          <p:nvPr/>
        </p:nvSpPr>
        <p:spPr bwMode="auto">
          <a:xfrm>
            <a:off x="1409700" y="1338263"/>
            <a:ext cx="6515100" cy="10175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66"/>
                </a:solidFill>
                <a:effectLst>
                  <a:prstShdw prst="shdw17" dist="17961" dir="2700000">
                    <a:srgbClr val="00003D">
                      <a:alpha val="74997"/>
                    </a:srgbClr>
                  </a:prstShdw>
                </a:effectLst>
                <a:latin typeface="Arial Black"/>
                <a:ea typeface="Arial Black"/>
                <a:cs typeface="Arial Black"/>
              </a:rPr>
              <a:t>Neandertals</a:t>
            </a:r>
          </a:p>
        </p:txBody>
      </p:sp>
      <p:sp>
        <p:nvSpPr>
          <p:cNvPr id="57350" name="Text Box 6"/>
          <p:cNvSpPr txBox="1">
            <a:spLocks noChangeArrowheads="1"/>
          </p:cNvSpPr>
          <p:nvPr/>
        </p:nvSpPr>
        <p:spPr bwMode="auto">
          <a:xfrm>
            <a:off x="1695450" y="409575"/>
            <a:ext cx="5675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4000" b="1">
                <a:solidFill>
                  <a:srgbClr val="000066"/>
                </a:solidFill>
                <a:cs typeface="+mn-cs"/>
              </a:rPr>
              <a:t>Case Study 1</a:t>
            </a:r>
          </a:p>
        </p:txBody>
      </p:sp>
      <p:pic>
        <p:nvPicPr>
          <p:cNvPr id="21508" name="Picture 8" descr="neandertal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30413" y="2513013"/>
            <a:ext cx="1725612" cy="412750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57353" name="Text Box 9"/>
          <p:cNvSpPr txBox="1">
            <a:spLocks noChangeArrowheads="1"/>
          </p:cNvSpPr>
          <p:nvPr/>
        </p:nvSpPr>
        <p:spPr bwMode="auto">
          <a:xfrm>
            <a:off x="4208463" y="3062288"/>
            <a:ext cx="4224337" cy="1749425"/>
          </a:xfrm>
          <a:prstGeom prst="rect">
            <a:avLst/>
          </a:prstGeom>
          <a:solidFill>
            <a:schemeClr val="bg1"/>
          </a:solidFill>
          <a:ln w="9525">
            <a:solidFill>
              <a:schemeClr val="accent2"/>
            </a:solidFill>
            <a:miter lim="800000"/>
            <a:headEnd/>
            <a:tailEnd/>
          </a:ln>
          <a:effectLst>
            <a:outerShdw blurRad="63500" dist="12700" algn="ctr" rotWithShape="0">
              <a:srgbClr val="000000">
                <a:alpha val="74998"/>
              </a:srgbClr>
            </a:outerShdw>
          </a:effectLst>
        </p:spPr>
        <p:txBody>
          <a:bodyPr>
            <a:spAutoFit/>
          </a:bodyPr>
          <a:lstStyle/>
          <a:p>
            <a:pPr algn="ctr">
              <a:defRPr/>
            </a:pPr>
            <a:r>
              <a:rPr lang="en-US" sz="3600">
                <a:solidFill>
                  <a:srgbClr val="000066"/>
                </a:solidFill>
                <a:cs typeface="+mn-cs"/>
              </a:rPr>
              <a:t>Characteristics</a:t>
            </a:r>
          </a:p>
          <a:p>
            <a:pPr algn="ctr">
              <a:defRPr/>
            </a:pPr>
            <a:r>
              <a:rPr lang="en-US" sz="3600">
                <a:solidFill>
                  <a:srgbClr val="000066"/>
                </a:solidFill>
                <a:cs typeface="+mn-cs"/>
              </a:rPr>
              <a:t>Anatomy</a:t>
            </a:r>
          </a:p>
          <a:p>
            <a:pPr algn="ctr">
              <a:defRPr/>
            </a:pPr>
            <a:r>
              <a:rPr lang="en-US" sz="3600">
                <a:solidFill>
                  <a:srgbClr val="000066"/>
                </a:solidFill>
                <a:cs typeface="+mn-cs"/>
              </a:rPr>
              <a:t>Genetics (DNA)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eaLnBrk="1" hangingPunct="1">
              <a:defRPr/>
            </a:pPr>
            <a:r>
              <a:rPr lang="en-US" smtClean="0">
                <a:cs typeface="+mj-cs"/>
              </a:rPr>
              <a:t>Neandertals</a:t>
            </a:r>
          </a:p>
        </p:txBody>
      </p:sp>
      <p:sp>
        <p:nvSpPr>
          <p:cNvPr id="21509" name="Text Box 5"/>
          <p:cNvSpPr txBox="1">
            <a:spLocks noChangeArrowheads="1"/>
          </p:cNvSpPr>
          <p:nvPr/>
        </p:nvSpPr>
        <p:spPr bwMode="auto">
          <a:xfrm>
            <a:off x="1300163" y="5710238"/>
            <a:ext cx="645795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defRPr/>
            </a:pPr>
            <a:r>
              <a:rPr lang="en-US" sz="3600">
                <a:cs typeface="+mn-cs"/>
              </a:rPr>
              <a:t>Original Drawing of Neandertal</a:t>
            </a:r>
          </a:p>
        </p:txBody>
      </p:sp>
      <p:grpSp>
        <p:nvGrpSpPr>
          <p:cNvPr id="22531" name="Group 12"/>
          <p:cNvGrpSpPr>
            <a:grpSpLocks/>
          </p:cNvGrpSpPr>
          <p:nvPr/>
        </p:nvGrpSpPr>
        <p:grpSpPr bwMode="auto">
          <a:xfrm>
            <a:off x="1538288" y="1481138"/>
            <a:ext cx="6024562" cy="4181475"/>
            <a:chOff x="969" y="933"/>
            <a:chExt cx="3795" cy="2634"/>
          </a:xfrm>
        </p:grpSpPr>
        <p:sp>
          <p:nvSpPr>
            <p:cNvPr id="22532" name="Rectangle 10"/>
            <p:cNvSpPr>
              <a:spLocks noChangeArrowheads="1"/>
            </p:cNvSpPr>
            <p:nvPr/>
          </p:nvSpPr>
          <p:spPr bwMode="auto">
            <a:xfrm>
              <a:off x="969" y="933"/>
              <a:ext cx="3795" cy="2634"/>
            </a:xfrm>
            <a:prstGeom prst="rect">
              <a:avLst/>
            </a:prstGeom>
            <a:solidFill>
              <a:srgbClr val="000066"/>
            </a:solidFill>
            <a:ln>
              <a:noFill/>
            </a:ln>
            <a:effectLst>
              <a:prstShdw prst="shdw17" dist="17961" dir="2700000">
                <a:srgbClr val="00003D">
                  <a:alpha val="74997"/>
                </a:srgbClr>
              </a:prstShdw>
            </a:effectLst>
            <a:extLst>
              <a:ext uri="{91240B29-F687-4f45-9708-019B960494DF}">
                <a14:hiddenLine xmlns:a14="http://schemas.microsoft.com/office/drawing/2010/main" w="9525">
                  <a:solidFill>
                    <a:schemeClr val="accent2"/>
                  </a:solidFill>
                  <a:miter lim="800000"/>
                  <a:headEnd/>
                  <a:tailEnd/>
                </a14:hiddenLine>
              </a:ext>
            </a:extLst>
          </p:spPr>
          <p:txBody>
            <a:bodyPr wrap="none" anchor="ctr"/>
            <a:lstStyle/>
            <a:p>
              <a:endParaRPr lang="en-US"/>
            </a:p>
          </p:txBody>
        </p:sp>
        <p:pic>
          <p:nvPicPr>
            <p:cNvPr id="22533" name="Picture 11" descr="neandertal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4" y="1115"/>
              <a:ext cx="3448" cy="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slide(fromBottom)">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cs typeface="+mj-cs"/>
              </a:rPr>
              <a:t>Neandertals</a:t>
            </a:r>
          </a:p>
        </p:txBody>
      </p:sp>
      <p:sp>
        <p:nvSpPr>
          <p:cNvPr id="23555" name="Rectangle 3"/>
          <p:cNvSpPr>
            <a:spLocks noGrp="1" noChangeArrowheads="1"/>
          </p:cNvSpPr>
          <p:nvPr>
            <p:ph type="body" idx="1"/>
          </p:nvPr>
        </p:nvSpPr>
        <p:spPr>
          <a:xfrm>
            <a:off x="209550" y="1828800"/>
            <a:ext cx="8229600" cy="1341438"/>
          </a:xfrm>
        </p:spPr>
        <p:txBody>
          <a:bodyPr/>
          <a:lstStyle/>
          <a:p>
            <a:pPr eaLnBrk="1" hangingPunct="1">
              <a:defRPr/>
            </a:pPr>
            <a:r>
              <a:rPr lang="en-US" smtClean="0">
                <a:cs typeface="+mn-cs"/>
              </a:rPr>
              <a:t>Constructed to look ape-like</a:t>
            </a:r>
          </a:p>
          <a:p>
            <a:pPr eaLnBrk="1" hangingPunct="1">
              <a:defRPr/>
            </a:pPr>
            <a:r>
              <a:rPr lang="en-US" smtClean="0">
                <a:cs typeface="+mn-cs"/>
              </a:rPr>
              <a:t>Brain capacity about 200 cc larger</a:t>
            </a:r>
          </a:p>
        </p:txBody>
      </p:sp>
      <p:sp>
        <p:nvSpPr>
          <p:cNvPr id="23556" name="Text Box 4"/>
          <p:cNvSpPr txBox="1">
            <a:spLocks noChangeArrowheads="1"/>
          </p:cNvSpPr>
          <p:nvPr/>
        </p:nvSpPr>
        <p:spPr bwMode="auto">
          <a:xfrm>
            <a:off x="209550" y="1174750"/>
            <a:ext cx="8934450" cy="5794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spcBef>
                <a:spcPct val="50000"/>
              </a:spcBef>
              <a:buClr>
                <a:srgbClr val="FFCC66"/>
              </a:buClr>
              <a:buSzPct val="70000"/>
              <a:buFont typeface="Wingdings" charset="0"/>
              <a:buChar char="u"/>
              <a:defRPr/>
            </a:pPr>
            <a:r>
              <a:rPr kumimoji="1" lang="en-US" smtClean="0">
                <a:solidFill>
                  <a:srgbClr val="FFFFCC"/>
                </a:solidFill>
                <a:cs typeface="+mn-cs"/>
              </a:rPr>
              <a:t>First found near Dusseldorf, Germany in 1856</a:t>
            </a:r>
          </a:p>
        </p:txBody>
      </p:sp>
      <p:sp>
        <p:nvSpPr>
          <p:cNvPr id="23560" name="Text Box 8"/>
          <p:cNvSpPr txBox="1">
            <a:spLocks noChangeArrowheads="1"/>
          </p:cNvSpPr>
          <p:nvPr/>
        </p:nvSpPr>
        <p:spPr bwMode="auto">
          <a:xfrm>
            <a:off x="374650" y="3133725"/>
            <a:ext cx="8394700" cy="588963"/>
          </a:xfrm>
          <a:prstGeom prst="rect">
            <a:avLst/>
          </a:prstGeom>
          <a:solidFill>
            <a:schemeClr val="tx1"/>
          </a:solidFill>
          <a:ln w="952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eaLnBrk="0" hangingPunct="0">
              <a:spcBef>
                <a:spcPct val="50000"/>
              </a:spcBef>
              <a:defRPr/>
            </a:pPr>
            <a:r>
              <a:rPr kumimoji="1" lang="en-US">
                <a:solidFill>
                  <a:schemeClr val="bg1"/>
                </a:solidFill>
                <a:cs typeface="+mn-cs"/>
              </a:rPr>
              <a:t>Initial construction discovered to be wrong</a:t>
            </a:r>
          </a:p>
        </p:txBody>
      </p:sp>
      <p:sp>
        <p:nvSpPr>
          <p:cNvPr id="23562" name="Text Box 10"/>
          <p:cNvSpPr txBox="1">
            <a:spLocks noChangeArrowheads="1"/>
          </p:cNvSpPr>
          <p:nvPr/>
        </p:nvSpPr>
        <p:spPr bwMode="auto">
          <a:xfrm>
            <a:off x="285750" y="3924300"/>
            <a:ext cx="5703888" cy="23558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lnSpc>
                <a:spcPct val="90000"/>
              </a:lnSpc>
              <a:spcBef>
                <a:spcPct val="20000"/>
              </a:spcBef>
              <a:buClr>
                <a:srgbClr val="FFCC66"/>
              </a:buClr>
              <a:buSzPct val="70000"/>
              <a:buFont typeface="Wingdings" charset="0"/>
              <a:buChar char="u"/>
              <a:defRPr/>
            </a:pPr>
            <a:r>
              <a:rPr kumimoji="1" lang="en-US" sz="2800" smtClean="0">
                <a:solidFill>
                  <a:srgbClr val="FFFFCC"/>
                </a:solidFill>
                <a:cs typeface="+mn-cs"/>
              </a:rPr>
              <a:t>Used jewelry</a:t>
            </a:r>
          </a:p>
          <a:p>
            <a:pPr eaLnBrk="0" hangingPunct="0">
              <a:lnSpc>
                <a:spcPct val="90000"/>
              </a:lnSpc>
              <a:spcBef>
                <a:spcPct val="20000"/>
              </a:spcBef>
              <a:buClr>
                <a:srgbClr val="FFCC66"/>
              </a:buClr>
              <a:buSzPct val="70000"/>
              <a:buFont typeface="Wingdings" charset="0"/>
              <a:buChar char="u"/>
              <a:defRPr/>
            </a:pPr>
            <a:r>
              <a:rPr kumimoji="1" lang="en-US" sz="2800" smtClean="0">
                <a:solidFill>
                  <a:srgbClr val="FFFFCC"/>
                </a:solidFill>
                <a:cs typeface="+mn-cs"/>
              </a:rPr>
              <a:t>Used musical instruments</a:t>
            </a:r>
          </a:p>
          <a:p>
            <a:pPr eaLnBrk="0" hangingPunct="0">
              <a:lnSpc>
                <a:spcPct val="90000"/>
              </a:lnSpc>
              <a:spcBef>
                <a:spcPct val="20000"/>
              </a:spcBef>
              <a:buClr>
                <a:srgbClr val="FFCC66"/>
              </a:buClr>
              <a:buSzPct val="70000"/>
              <a:buFont typeface="Wingdings" charset="0"/>
              <a:buChar char="u"/>
              <a:defRPr/>
            </a:pPr>
            <a:r>
              <a:rPr kumimoji="1" lang="en-US" sz="2800" smtClean="0">
                <a:solidFill>
                  <a:srgbClr val="FFFFCC"/>
                </a:solidFill>
                <a:cs typeface="+mn-cs"/>
              </a:rPr>
              <a:t>Did cave paintings</a:t>
            </a:r>
          </a:p>
          <a:p>
            <a:pPr eaLnBrk="0" hangingPunct="0">
              <a:lnSpc>
                <a:spcPct val="90000"/>
              </a:lnSpc>
              <a:spcBef>
                <a:spcPct val="20000"/>
              </a:spcBef>
              <a:buClr>
                <a:srgbClr val="FFCC66"/>
              </a:buClr>
              <a:buSzPct val="70000"/>
              <a:buFont typeface="Wingdings" charset="0"/>
              <a:buChar char="u"/>
              <a:defRPr/>
            </a:pPr>
            <a:r>
              <a:rPr kumimoji="1" lang="en-US" sz="2800" smtClean="0">
                <a:solidFill>
                  <a:srgbClr val="FFFFCC"/>
                </a:solidFill>
                <a:cs typeface="+mn-cs"/>
              </a:rPr>
              <a:t>Capable of speech</a:t>
            </a:r>
          </a:p>
          <a:p>
            <a:pPr eaLnBrk="0" hangingPunct="0">
              <a:lnSpc>
                <a:spcPct val="90000"/>
              </a:lnSpc>
              <a:spcBef>
                <a:spcPct val="20000"/>
              </a:spcBef>
              <a:buClr>
                <a:srgbClr val="FFCC66"/>
              </a:buClr>
              <a:buSzPct val="70000"/>
              <a:buFont typeface="Wingdings" charset="0"/>
              <a:buChar char="u"/>
              <a:defRPr/>
            </a:pPr>
            <a:r>
              <a:rPr kumimoji="1" lang="en-US" sz="2800" smtClean="0">
                <a:solidFill>
                  <a:srgbClr val="FFFFCC"/>
                </a:solidFill>
                <a:cs typeface="+mn-cs"/>
              </a:rPr>
              <a:t>Buried their dead</a:t>
            </a:r>
            <a:endParaRPr lang="en-US" sz="1800" smtClean="0">
              <a:solidFill>
                <a:srgbClr val="FFFFCC"/>
              </a:solidFill>
              <a:cs typeface="+mn-cs"/>
            </a:endParaRPr>
          </a:p>
        </p:txBody>
      </p:sp>
      <p:pic>
        <p:nvPicPr>
          <p:cNvPr id="23558" name="Picture 13" descr="neandertha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8925" y="4468813"/>
            <a:ext cx="1681163" cy="2116137"/>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23567" name="Picture 15" descr="neandertal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3913" y="4456113"/>
            <a:ext cx="1695450" cy="2128837"/>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60"/>
                                        </p:tgtEl>
                                        <p:attrNameLst>
                                          <p:attrName>style.visibility</p:attrName>
                                        </p:attrNameLst>
                                      </p:cBhvr>
                                      <p:to>
                                        <p:strVal val="visible"/>
                                      </p:to>
                                    </p:set>
                                    <p:animEffect transition="in" filter="dissolve">
                                      <p:cBhvr>
                                        <p:cTn id="22" dur="500"/>
                                        <p:tgtEl>
                                          <p:spTgt spid="23560"/>
                                        </p:tgtEl>
                                      </p:cBhvr>
                                    </p:animEffect>
                                  </p:childTnLst>
                                </p:cTn>
                              </p:par>
                            </p:childTnLst>
                          </p:cTn>
                        </p:par>
                        <p:par>
                          <p:cTn id="23" fill="hold" nodeType="afterGroup">
                            <p:stCondLst>
                              <p:cond delay="500"/>
                            </p:stCondLst>
                            <p:childTnLst>
                              <p:par>
                                <p:cTn id="24" presetID="35" presetClass="entr" presetSubtype="0" fill="hold" nodeType="afterEffect">
                                  <p:stCondLst>
                                    <p:cond delay="0"/>
                                  </p:stCondLst>
                                  <p:childTnLst>
                                    <p:set>
                                      <p:cBhvr>
                                        <p:cTn id="25" dur="1" fill="hold">
                                          <p:stCondLst>
                                            <p:cond delay="0"/>
                                          </p:stCondLst>
                                        </p:cTn>
                                        <p:tgtEl>
                                          <p:spTgt spid="23567"/>
                                        </p:tgtEl>
                                        <p:attrNameLst>
                                          <p:attrName>style.visibility</p:attrName>
                                        </p:attrNameLst>
                                      </p:cBhvr>
                                      <p:to>
                                        <p:strVal val="visible"/>
                                      </p:to>
                                    </p:set>
                                    <p:animEffect transition="in" filter="fade">
                                      <p:cBhvr>
                                        <p:cTn id="26" dur="1000"/>
                                        <p:tgtEl>
                                          <p:spTgt spid="23567"/>
                                        </p:tgtEl>
                                      </p:cBhvr>
                                    </p:animEffect>
                                    <p:anim calcmode="lin" valueType="num">
                                      <p:cBhvr>
                                        <p:cTn id="27" dur="1000" fill="hold"/>
                                        <p:tgtEl>
                                          <p:spTgt spid="23567"/>
                                        </p:tgtEl>
                                        <p:attrNameLst>
                                          <p:attrName>style.rotation</p:attrName>
                                        </p:attrNameLst>
                                      </p:cBhvr>
                                      <p:tavLst>
                                        <p:tav tm="0">
                                          <p:val>
                                            <p:fltVal val="720"/>
                                          </p:val>
                                        </p:tav>
                                        <p:tav tm="100000">
                                          <p:val>
                                            <p:fltVal val="0"/>
                                          </p:val>
                                        </p:tav>
                                      </p:tavLst>
                                    </p:anim>
                                    <p:anim calcmode="lin" valueType="num">
                                      <p:cBhvr>
                                        <p:cTn id="28" dur="1000" fill="hold"/>
                                        <p:tgtEl>
                                          <p:spTgt spid="23567"/>
                                        </p:tgtEl>
                                        <p:attrNameLst>
                                          <p:attrName>ppt_h</p:attrName>
                                        </p:attrNameLst>
                                      </p:cBhvr>
                                      <p:tavLst>
                                        <p:tav tm="0">
                                          <p:val>
                                            <p:fltVal val="0"/>
                                          </p:val>
                                        </p:tav>
                                        <p:tav tm="100000">
                                          <p:val>
                                            <p:strVal val="#ppt_h"/>
                                          </p:val>
                                        </p:tav>
                                      </p:tavLst>
                                    </p:anim>
                                    <p:anim calcmode="lin" valueType="num">
                                      <p:cBhvr>
                                        <p:cTn id="29" dur="1000" fill="hold"/>
                                        <p:tgtEl>
                                          <p:spTgt spid="23567"/>
                                        </p:tgtEl>
                                        <p:attrNameLst>
                                          <p:attrName>ppt_w</p:attrName>
                                        </p:attrNameLst>
                                      </p:cBhvr>
                                      <p:tavLst>
                                        <p:tav tm="0">
                                          <p:val>
                                            <p:fltVal val="0"/>
                                          </p:val>
                                        </p:tav>
                                        <p:tav tm="100000">
                                          <p:val>
                                            <p:strVal val="#ppt_w"/>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562"/>
                                        </p:tgtEl>
                                        <p:attrNameLst>
                                          <p:attrName>style.visibility</p:attrName>
                                        </p:attrNameLst>
                                      </p:cBhvr>
                                      <p:to>
                                        <p:strVal val="visible"/>
                                      </p:to>
                                    </p:set>
                                    <p:animEffect transition="in" filter="wipe(left)">
                                      <p:cBhvr>
                                        <p:cTn id="34"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6" grpId="0" autoUpdateAnimBg="0"/>
      <p:bldP spid="23560" grpId="0" animBg="1" autoUpdateAnimBg="0"/>
      <p:bldP spid="2356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en-US" smtClean="0">
                <a:cs typeface="+mj-cs"/>
              </a:rPr>
              <a:t>Neandertal Burial Cites</a:t>
            </a:r>
          </a:p>
        </p:txBody>
      </p:sp>
      <p:sp>
        <p:nvSpPr>
          <p:cNvPr id="254979" name="Rectangle 3"/>
          <p:cNvSpPr>
            <a:spLocks noGrp="1" noChangeArrowheads="1"/>
          </p:cNvSpPr>
          <p:nvPr>
            <p:ph type="body" idx="1"/>
          </p:nvPr>
        </p:nvSpPr>
        <p:spPr>
          <a:xfrm>
            <a:off x="457200" y="3049588"/>
            <a:ext cx="8229600" cy="3219450"/>
          </a:xfrm>
        </p:spPr>
        <p:txBody>
          <a:bodyPr/>
          <a:lstStyle/>
          <a:p>
            <a:pPr marL="0" indent="0" eaLnBrk="1" hangingPunct="1">
              <a:buFont typeface="Wingdings" charset="0"/>
              <a:buNone/>
              <a:defRPr/>
            </a:pPr>
            <a:r>
              <a:rPr lang="ja-JP" altLang="en-US" smtClean="0">
                <a:latin typeface="Arial"/>
                <a:cs typeface="+mn-cs"/>
              </a:rPr>
              <a:t>“</a:t>
            </a:r>
            <a:r>
              <a:rPr lang="en-US" smtClean="0">
                <a:cs typeface="+mn-cs"/>
              </a:rPr>
              <a:t>Most anthropologists recognize burial as a very human, and a very religious, act. But the strongest evidence that Neandertals were fully human and of our species is that at four sites Neandertals and modern humans were buried together.</a:t>
            </a:r>
            <a:r>
              <a:rPr lang="ja-JP" altLang="en-US" smtClean="0">
                <a:latin typeface="Arial"/>
                <a:cs typeface="+mn-cs"/>
              </a:rPr>
              <a:t>”</a:t>
            </a:r>
            <a:endParaRPr lang="en-US" smtClean="0">
              <a:cs typeface="+mn-cs"/>
            </a:endParaRPr>
          </a:p>
        </p:txBody>
      </p:sp>
      <p:sp>
        <p:nvSpPr>
          <p:cNvPr id="254980" name="Text Box 4"/>
          <p:cNvSpPr txBox="1">
            <a:spLocks noChangeArrowheads="1"/>
          </p:cNvSpPr>
          <p:nvPr/>
        </p:nvSpPr>
        <p:spPr bwMode="auto">
          <a:xfrm>
            <a:off x="217488" y="1290638"/>
            <a:ext cx="8709025" cy="1373187"/>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a:cs typeface="+mn-cs"/>
              </a:rPr>
              <a:t>Marvin Lubenow, </a:t>
            </a:r>
            <a:r>
              <a:rPr lang="ja-JP" altLang="en-US" sz="2800">
                <a:latin typeface="Arial"/>
                <a:cs typeface="+mn-cs"/>
              </a:rPr>
              <a:t>“</a:t>
            </a:r>
            <a:r>
              <a:rPr lang="en-US" sz="2800">
                <a:cs typeface="+mn-cs"/>
              </a:rPr>
              <a:t>Recovery of Neanderthal mtDNA: An Evaluation,</a:t>
            </a:r>
            <a:r>
              <a:rPr lang="ja-JP" altLang="en-US" sz="2800">
                <a:latin typeface="Arial"/>
                <a:cs typeface="+mn-cs"/>
              </a:rPr>
              <a:t>”</a:t>
            </a:r>
            <a:r>
              <a:rPr lang="en-US" sz="2800">
                <a:cs typeface="+mn-cs"/>
              </a:rPr>
              <a:t> </a:t>
            </a:r>
            <a:r>
              <a:rPr lang="en-US" sz="2800" i="1">
                <a:cs typeface="+mn-cs"/>
              </a:rPr>
              <a:t>Creation Ex Nihilo Technical Journal</a:t>
            </a:r>
            <a:r>
              <a:rPr lang="en-US" sz="2800">
                <a:cs typeface="+mn-cs"/>
              </a:rPr>
              <a:t>, 1998 p.89.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4980"/>
                                        </p:tgtEl>
                                        <p:attrNameLst>
                                          <p:attrName>style.visibility</p:attrName>
                                        </p:attrNameLst>
                                      </p:cBhvr>
                                      <p:to>
                                        <p:strVal val="visible"/>
                                      </p:to>
                                    </p:set>
                                    <p:animEffect transition="in" filter="fade">
                                      <p:cBhvr>
                                        <p:cTn id="7" dur="500"/>
                                        <p:tgtEl>
                                          <p:spTgt spid="254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4979">
                                            <p:txEl>
                                              <p:pRg st="0" end="0"/>
                                            </p:txEl>
                                          </p:spTgt>
                                        </p:tgtEl>
                                        <p:attrNameLst>
                                          <p:attrName>style.visibility</p:attrName>
                                        </p:attrNameLst>
                                      </p:cBhvr>
                                      <p:to>
                                        <p:strVal val="visible"/>
                                      </p:to>
                                    </p:set>
                                    <p:animEffect transition="in" filter="fade">
                                      <p:cBhvr>
                                        <p:cTn id="12" dur="500"/>
                                        <p:tgtEl>
                                          <p:spTgt spid="2549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p:bldP spid="2549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defRPr/>
            </a:pPr>
            <a:r>
              <a:rPr lang="en-US" smtClean="0">
                <a:cs typeface="+mj-cs"/>
              </a:rPr>
              <a:t>Rearranging the Data</a:t>
            </a:r>
          </a:p>
        </p:txBody>
      </p:sp>
      <p:grpSp>
        <p:nvGrpSpPr>
          <p:cNvPr id="24589" name="Group 13"/>
          <p:cNvGrpSpPr>
            <a:grpSpLocks/>
          </p:cNvGrpSpPr>
          <p:nvPr/>
        </p:nvGrpSpPr>
        <p:grpSpPr bwMode="auto">
          <a:xfrm>
            <a:off x="4397375" y="1784350"/>
            <a:ext cx="4486275" cy="3614738"/>
            <a:chOff x="2770" y="1124"/>
            <a:chExt cx="2826" cy="2277"/>
          </a:xfrm>
        </p:grpSpPr>
        <p:sp>
          <p:nvSpPr>
            <p:cNvPr id="25608" name="Rectangle 12"/>
            <p:cNvSpPr>
              <a:spLocks noChangeArrowheads="1"/>
            </p:cNvSpPr>
            <p:nvPr/>
          </p:nvSpPr>
          <p:spPr bwMode="auto">
            <a:xfrm>
              <a:off x="2770" y="1124"/>
              <a:ext cx="2826" cy="2277"/>
            </a:xfrm>
            <a:prstGeom prst="rect">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4581" name="Picture 5" descr="Neand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8" y="1236"/>
              <a:ext cx="2498" cy="2040"/>
            </a:xfrm>
            <a:prstGeom prst="rect">
              <a:avLst/>
            </a:prstGeom>
            <a:noFill/>
            <a:ln w="57150">
              <a:solidFill>
                <a:srgbClr val="00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18900000" algn="ctr" rotWithShape="0">
                      <a:schemeClr val="tx2">
                        <a:alpha val="74998"/>
                      </a:schemeClr>
                    </a:outerShdw>
                  </a:effectLst>
                </a14:hiddenEffects>
              </a:ext>
            </a:extLst>
          </p:spPr>
        </p:pic>
      </p:grpSp>
      <p:sp>
        <p:nvSpPr>
          <p:cNvPr id="24582" name="Text Box 6"/>
          <p:cNvSpPr txBox="1">
            <a:spLocks noChangeArrowheads="1"/>
          </p:cNvSpPr>
          <p:nvPr/>
        </p:nvSpPr>
        <p:spPr bwMode="auto">
          <a:xfrm>
            <a:off x="4110038" y="5619750"/>
            <a:ext cx="4914900" cy="968375"/>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lnSpc>
                <a:spcPct val="90000"/>
              </a:lnSpc>
              <a:spcBef>
                <a:spcPct val="50000"/>
              </a:spcBef>
              <a:defRPr/>
            </a:pPr>
            <a:r>
              <a:rPr lang="en-US">
                <a:cs typeface="+mn-cs"/>
              </a:rPr>
              <a:t>Lower jaw 30 mm (over an inch) out of the socket</a:t>
            </a:r>
          </a:p>
        </p:txBody>
      </p:sp>
      <p:sp>
        <p:nvSpPr>
          <p:cNvPr id="24584" name="Line 8"/>
          <p:cNvSpPr>
            <a:spLocks noChangeShapeType="1"/>
          </p:cNvSpPr>
          <p:nvPr/>
        </p:nvSpPr>
        <p:spPr bwMode="auto">
          <a:xfrm flipV="1">
            <a:off x="5753100" y="4171950"/>
            <a:ext cx="1009650" cy="1543050"/>
          </a:xfrm>
          <a:prstGeom prst="line">
            <a:avLst/>
          </a:prstGeom>
          <a:noFill/>
          <a:ln w="76200">
            <a:solidFill>
              <a:srgbClr val="0000CC"/>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24585" name="Text Box 9"/>
          <p:cNvSpPr txBox="1">
            <a:spLocks noChangeArrowheads="1"/>
          </p:cNvSpPr>
          <p:nvPr/>
        </p:nvSpPr>
        <p:spPr bwMode="auto">
          <a:xfrm>
            <a:off x="400050" y="1919288"/>
            <a:ext cx="4133850" cy="3159125"/>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lnSpc>
                <a:spcPct val="90000"/>
              </a:lnSpc>
              <a:spcBef>
                <a:spcPct val="50000"/>
              </a:spcBef>
              <a:defRPr/>
            </a:pPr>
            <a:r>
              <a:rPr lang="en-US">
                <a:cs typeface="+mn-cs"/>
              </a:rPr>
              <a:t>Drawing of a Neandertal fossil purchased at the souvenir counter at the museum in Berlin giving an ape-like appearance</a:t>
            </a:r>
          </a:p>
        </p:txBody>
      </p:sp>
      <p:sp>
        <p:nvSpPr>
          <p:cNvPr id="24586" name="Text Box 10"/>
          <p:cNvSpPr txBox="1">
            <a:spLocks noChangeArrowheads="1"/>
          </p:cNvSpPr>
          <p:nvPr/>
        </p:nvSpPr>
        <p:spPr bwMode="auto">
          <a:xfrm>
            <a:off x="760413" y="1104900"/>
            <a:ext cx="7758112" cy="519113"/>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a:cs typeface="+mn-cs"/>
              </a:rPr>
              <a:t>From </a:t>
            </a:r>
            <a:r>
              <a:rPr lang="en-US" sz="2800" i="1">
                <a:cs typeface="+mn-cs"/>
              </a:rPr>
              <a:t>Buried Alive</a:t>
            </a:r>
            <a:r>
              <a:rPr lang="en-US" sz="2800">
                <a:cs typeface="+mn-cs"/>
              </a:rPr>
              <a:t> by Dr. Jack Cuozzo</a:t>
            </a:r>
          </a:p>
        </p:txBody>
      </p:sp>
      <p:sp>
        <p:nvSpPr>
          <p:cNvPr id="24587" name="Freeform 11"/>
          <p:cNvSpPr>
            <a:spLocks/>
          </p:cNvSpPr>
          <p:nvPr/>
        </p:nvSpPr>
        <p:spPr bwMode="auto">
          <a:xfrm>
            <a:off x="5762625" y="4175125"/>
            <a:ext cx="625475" cy="1509713"/>
          </a:xfrm>
          <a:custGeom>
            <a:avLst/>
            <a:gdLst>
              <a:gd name="T0" fmla="*/ 0 w 394"/>
              <a:gd name="T1" fmla="*/ 951 h 951"/>
              <a:gd name="T2" fmla="*/ 338 w 394"/>
              <a:gd name="T3" fmla="*/ 183 h 951"/>
              <a:gd name="T4" fmla="*/ 338 w 394"/>
              <a:gd name="T5" fmla="*/ 0 h 951"/>
            </a:gdLst>
            <a:ahLst/>
            <a:cxnLst>
              <a:cxn ang="0">
                <a:pos x="T0" y="T1"/>
              </a:cxn>
              <a:cxn ang="0">
                <a:pos x="T2" y="T3"/>
              </a:cxn>
              <a:cxn ang="0">
                <a:pos x="T4" y="T5"/>
              </a:cxn>
            </a:cxnLst>
            <a:rect l="0" t="0" r="r" b="b"/>
            <a:pathLst>
              <a:path w="394" h="951">
                <a:moveTo>
                  <a:pt x="0" y="951"/>
                </a:moveTo>
                <a:cubicBezTo>
                  <a:pt x="56" y="823"/>
                  <a:pt x="282" y="341"/>
                  <a:pt x="338" y="183"/>
                </a:cubicBezTo>
                <a:cubicBezTo>
                  <a:pt x="394" y="25"/>
                  <a:pt x="338" y="38"/>
                  <a:pt x="338" y="0"/>
                </a:cubicBezTo>
              </a:path>
            </a:pathLst>
          </a:custGeom>
          <a:noFill/>
          <a:ln w="76200" cmpd="sng">
            <a:solidFill>
              <a:srgbClr val="0000CC"/>
            </a:solidFill>
            <a:round/>
            <a:headEnd type="none" w="med" len="me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4589"/>
                                        </p:tgtEl>
                                        <p:attrNameLst>
                                          <p:attrName>style.visibility</p:attrName>
                                        </p:attrNameLst>
                                      </p:cBhvr>
                                      <p:to>
                                        <p:strVal val="visible"/>
                                      </p:to>
                                    </p:set>
                                    <p:animEffect transition="in" filter="fade">
                                      <p:cBhvr>
                                        <p:cTn id="7" dur="500"/>
                                        <p:tgtEl>
                                          <p:spTgt spid="2458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85"/>
                                        </p:tgtEl>
                                        <p:attrNameLst>
                                          <p:attrName>style.visibility</p:attrName>
                                        </p:attrNameLst>
                                      </p:cBhvr>
                                      <p:to>
                                        <p:strVal val="visible"/>
                                      </p:to>
                                    </p:set>
                                    <p:animEffect transition="in" filter="wipe(left)">
                                      <p:cBhvr>
                                        <p:cTn id="11" dur="500"/>
                                        <p:tgtEl>
                                          <p:spTgt spid="245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wipe(left)">
                                      <p:cBhvr>
                                        <p:cTn id="16" dur="500"/>
                                        <p:tgtEl>
                                          <p:spTgt spid="24582"/>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24584"/>
                                        </p:tgtEl>
                                        <p:attrNameLst>
                                          <p:attrName>style.visibility</p:attrName>
                                        </p:attrNameLst>
                                      </p:cBhvr>
                                      <p:to>
                                        <p:strVal val="visible"/>
                                      </p:to>
                                    </p:set>
                                    <p:animEffect transition="in" filter="wipe(down)">
                                      <p:cBhvr>
                                        <p:cTn id="20" dur="500"/>
                                        <p:tgtEl>
                                          <p:spTgt spid="24584"/>
                                        </p:tgtEl>
                                      </p:cBhvr>
                                    </p:animEffect>
                                  </p:childTnLst>
                                </p:cTn>
                              </p:par>
                            </p:childTnLst>
                          </p:cTn>
                        </p:par>
                        <p:par>
                          <p:cTn id="21" fill="hold" nodeType="afterGroup">
                            <p:stCondLst>
                              <p:cond delay="1000"/>
                            </p:stCondLst>
                            <p:childTnLst>
                              <p:par>
                                <p:cTn id="22" presetID="22" presetClass="entr" presetSubtype="4" fill="hold" nodeType="afterEffect">
                                  <p:stCondLst>
                                    <p:cond delay="0"/>
                                  </p:stCondLst>
                                  <p:childTnLst>
                                    <p:set>
                                      <p:cBhvr>
                                        <p:cTn id="23" dur="1" fill="hold">
                                          <p:stCondLst>
                                            <p:cond delay="0"/>
                                          </p:stCondLst>
                                        </p:cTn>
                                        <p:tgtEl>
                                          <p:spTgt spid="24587"/>
                                        </p:tgtEl>
                                        <p:attrNameLst>
                                          <p:attrName>style.visibility</p:attrName>
                                        </p:attrNameLst>
                                      </p:cBhvr>
                                      <p:to>
                                        <p:strVal val="visible"/>
                                      </p:to>
                                    </p:set>
                                    <p:animEffect transition="in" filter="wipe(down)">
                                      <p:cBhvr>
                                        <p:cTn id="24"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utoUpdateAnimBg="0"/>
      <p:bldP spid="2458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509588" y="0"/>
            <a:ext cx="8620125" cy="968375"/>
          </a:xfrm>
        </p:spPr>
        <p:txBody>
          <a:bodyPr/>
          <a:lstStyle/>
          <a:p>
            <a:pPr eaLnBrk="1" hangingPunct="1">
              <a:defRPr/>
            </a:pPr>
            <a:r>
              <a:rPr lang="en-US" sz="5400" smtClean="0">
                <a:cs typeface="+mj-cs"/>
              </a:rPr>
              <a:t>Topics</a:t>
            </a:r>
          </a:p>
        </p:txBody>
      </p:sp>
      <p:sp>
        <p:nvSpPr>
          <p:cNvPr id="2053" name="Rectangle 5"/>
          <p:cNvSpPr>
            <a:spLocks noGrp="1" noChangeArrowheads="1"/>
          </p:cNvSpPr>
          <p:nvPr>
            <p:ph type="body" idx="1"/>
          </p:nvPr>
        </p:nvSpPr>
        <p:spPr>
          <a:xfrm>
            <a:off x="230188" y="1479550"/>
            <a:ext cx="8656637" cy="4525963"/>
          </a:xfrm>
          <a:effectLst>
            <a:outerShdw blurRad="63500" dist="28398" dir="1593903" algn="ctr" rotWithShape="0">
              <a:schemeClr val="tx1">
                <a:alpha val="74998"/>
              </a:schemeClr>
            </a:outerShdw>
          </a:effectLst>
        </p:spPr>
        <p:txBody>
          <a:bodyPr/>
          <a:lstStyle/>
          <a:p>
            <a:pPr marL="609600" indent="-609600" eaLnBrk="1" hangingPunct="1">
              <a:lnSpc>
                <a:spcPct val="90000"/>
              </a:lnSpc>
              <a:buSzPct val="65000"/>
              <a:defRPr/>
            </a:pPr>
            <a:r>
              <a:rPr lang="en-US" sz="3600" smtClean="0">
                <a:cs typeface="+mn-cs"/>
              </a:rPr>
              <a:t>A history of apemen – the track record</a:t>
            </a:r>
          </a:p>
          <a:p>
            <a:pPr marL="609600" indent="-609600" eaLnBrk="1" hangingPunct="1">
              <a:lnSpc>
                <a:spcPct val="90000"/>
              </a:lnSpc>
              <a:buSzPct val="65000"/>
              <a:defRPr/>
            </a:pPr>
            <a:r>
              <a:rPr lang="en-US" sz="3600" smtClean="0">
                <a:cs typeface="+mn-cs"/>
              </a:rPr>
              <a:t>Two case studies</a:t>
            </a:r>
          </a:p>
          <a:p>
            <a:pPr marL="990600" lvl="1" indent="-533400" eaLnBrk="1" hangingPunct="1">
              <a:lnSpc>
                <a:spcPct val="90000"/>
              </a:lnSpc>
              <a:buSzPct val="95000"/>
              <a:buFont typeface="Wingdings" charset="0"/>
              <a:buAutoNum type="arabicPeriod"/>
              <a:defRPr/>
            </a:pPr>
            <a:r>
              <a:rPr lang="en-US" sz="3200" smtClean="0"/>
              <a:t>Neandertals</a:t>
            </a:r>
          </a:p>
          <a:p>
            <a:pPr marL="990600" lvl="1" indent="-533400" eaLnBrk="1" hangingPunct="1">
              <a:lnSpc>
                <a:spcPct val="90000"/>
              </a:lnSpc>
              <a:buSzPct val="95000"/>
              <a:buFont typeface="Wingdings" charset="0"/>
              <a:buAutoNum type="arabicPeriod"/>
              <a:defRPr/>
            </a:pPr>
            <a:r>
              <a:rPr lang="en-US" sz="3200" smtClean="0"/>
              <a:t>Australopithecines and Lucy</a:t>
            </a:r>
          </a:p>
          <a:p>
            <a:pPr marL="609600" indent="-609600" eaLnBrk="1" hangingPunct="1">
              <a:spcBef>
                <a:spcPct val="40000"/>
              </a:spcBef>
              <a:defRPr/>
            </a:pPr>
            <a:r>
              <a:rPr lang="en-US" sz="3600" smtClean="0">
                <a:cs typeface="+mn-cs"/>
              </a:rPr>
              <a:t>How evolution hinders critical thinking</a:t>
            </a:r>
          </a:p>
          <a:p>
            <a:pPr marL="609600" indent="-609600" eaLnBrk="1" hangingPunct="1">
              <a:spcBef>
                <a:spcPct val="40000"/>
              </a:spcBef>
              <a:defRPr/>
            </a:pPr>
            <a:r>
              <a:rPr lang="en-US" sz="3600" smtClean="0">
                <a:cs typeface="+mn-cs"/>
              </a:rPr>
              <a:t>How things change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wipe(down)">
                                      <p:cBhvr>
                                        <p:cTn id="7" dur="500"/>
                                        <p:tgtEl>
                                          <p:spTgt spid="2053">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animEffect transition="in" filter="wipe(down)">
                                      <p:cBhvr>
                                        <p:cTn id="11" dur="500"/>
                                        <p:tgtEl>
                                          <p:spTgt spid="2053">
                                            <p:txEl>
                                              <p:pRg st="1" end="1"/>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animEffect transition="in" filter="wipe(down)">
                                      <p:cBhvr>
                                        <p:cTn id="15" dur="500"/>
                                        <p:tgtEl>
                                          <p:spTgt spid="2053">
                                            <p:txEl>
                                              <p:pRg st="2" end="2"/>
                                            </p:txEl>
                                          </p:spTgt>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animEffect transition="in" filter="wipe(down)">
                                      <p:cBhvr>
                                        <p:cTn id="19" dur="500"/>
                                        <p:tgtEl>
                                          <p:spTgt spid="2053">
                                            <p:txEl>
                                              <p:pRg st="3" end="3"/>
                                            </p:txEl>
                                          </p:spTgt>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053">
                                            <p:txEl>
                                              <p:pRg st="4" end="4"/>
                                            </p:txEl>
                                          </p:spTgt>
                                        </p:tgtEl>
                                        <p:attrNameLst>
                                          <p:attrName>style.visibility</p:attrName>
                                        </p:attrNameLst>
                                      </p:cBhvr>
                                      <p:to>
                                        <p:strVal val="visible"/>
                                      </p:to>
                                    </p:set>
                                    <p:animEffect transition="in" filter="wipe(down)">
                                      <p:cBhvr>
                                        <p:cTn id="23" dur="500"/>
                                        <p:tgtEl>
                                          <p:spTgt spid="205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53">
                                            <p:txEl>
                                              <p:pRg st="5" end="5"/>
                                            </p:txEl>
                                          </p:spTgt>
                                        </p:tgtEl>
                                        <p:attrNameLst>
                                          <p:attrName>style.visibility</p:attrName>
                                        </p:attrNameLst>
                                      </p:cBhvr>
                                      <p:to>
                                        <p:strVal val="visible"/>
                                      </p:to>
                                    </p:set>
                                    <p:animEffect transition="in" filter="wipe(down)">
                                      <p:cBhvr>
                                        <p:cTn id="28" dur="500"/>
                                        <p:tgtEl>
                                          <p:spTgt spid="20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eaLnBrk="1" hangingPunct="1">
              <a:defRPr/>
            </a:pPr>
            <a:r>
              <a:rPr lang="en-US" smtClean="0">
                <a:cs typeface="+mj-cs"/>
              </a:rPr>
              <a:t>Rearranging the Data</a:t>
            </a:r>
          </a:p>
        </p:txBody>
      </p:sp>
      <p:graphicFrame>
        <p:nvGraphicFramePr>
          <p:cNvPr id="26629" name="Object 5"/>
          <p:cNvGraphicFramePr>
            <a:graphicFrameLocks/>
          </p:cNvGraphicFramePr>
          <p:nvPr/>
        </p:nvGraphicFramePr>
        <p:xfrm>
          <a:off x="514350" y="1714500"/>
          <a:ext cx="3308350" cy="3159125"/>
        </p:xfrm>
        <a:graphic>
          <a:graphicData uri="http://schemas.openxmlformats.org/presentationml/2006/ole">
            <mc:AlternateContent xmlns:mc="http://schemas.openxmlformats.org/markup-compatibility/2006">
              <mc:Choice xmlns:v="urn:schemas-microsoft-com:vml" Requires="v">
                <p:oleObj spid="_x0000_s26641" name="EasyPhoto Photograph" r:id="rId3" imgW="3533775" imgH="4276725" progId="EasyPhoto.Photograph">
                  <p:embed/>
                </p:oleObj>
              </mc:Choice>
              <mc:Fallback>
                <p:oleObj name="EasyPhoto Photograph" r:id="rId3" imgW="3533775" imgH="4276725" progId="EasyPhoto.Photograph">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b="16740"/>
                      <a:stretch>
                        <a:fillRect/>
                      </a:stretch>
                    </p:blipFill>
                    <p:spPr bwMode="auto">
                      <a:xfrm>
                        <a:off x="514350" y="1714500"/>
                        <a:ext cx="3308350" cy="3159125"/>
                      </a:xfrm>
                      <a:prstGeom prst="rect">
                        <a:avLst/>
                      </a:prstGeom>
                      <a:noFill/>
                      <a:ln w="5715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07763" dir="18900000" algn="ctr" rotWithShape="0">
                                <a:schemeClr val="tx2">
                                  <a:alpha val="74997"/>
                                </a:schemeClr>
                              </a:outerShdw>
                            </a:effectLst>
                          </a14:hiddenEffects>
                        </a:ext>
                      </a:extLst>
                    </p:spPr>
                  </p:pic>
                </p:oleObj>
              </mc:Fallback>
            </mc:AlternateContent>
          </a:graphicData>
        </a:graphic>
      </p:graphicFrame>
      <p:sp>
        <p:nvSpPr>
          <p:cNvPr id="26633" name="Line 9"/>
          <p:cNvSpPr>
            <a:spLocks noChangeShapeType="1"/>
          </p:cNvSpPr>
          <p:nvPr/>
        </p:nvSpPr>
        <p:spPr bwMode="auto">
          <a:xfrm flipV="1">
            <a:off x="438150" y="3771900"/>
            <a:ext cx="1609725" cy="1638300"/>
          </a:xfrm>
          <a:prstGeom prst="line">
            <a:avLst/>
          </a:prstGeom>
          <a:noFill/>
          <a:ln w="76200">
            <a:solidFill>
              <a:srgbClr val="0000CC"/>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26634" name="Text Box 10"/>
          <p:cNvSpPr txBox="1">
            <a:spLocks noChangeArrowheads="1"/>
          </p:cNvSpPr>
          <p:nvPr/>
        </p:nvSpPr>
        <p:spPr bwMode="auto">
          <a:xfrm>
            <a:off x="590550" y="5334000"/>
            <a:ext cx="2476500" cy="10668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defRPr/>
            </a:pPr>
            <a:r>
              <a:rPr lang="en-US">
                <a:cs typeface="+mn-cs"/>
              </a:rPr>
              <a:t>Flat, human appearance</a:t>
            </a:r>
          </a:p>
        </p:txBody>
      </p:sp>
      <p:grpSp>
        <p:nvGrpSpPr>
          <p:cNvPr id="26635" name="Group 11"/>
          <p:cNvGrpSpPr>
            <a:grpSpLocks/>
          </p:cNvGrpSpPr>
          <p:nvPr/>
        </p:nvGrpSpPr>
        <p:grpSpPr bwMode="auto">
          <a:xfrm>
            <a:off x="2819400" y="3990975"/>
            <a:ext cx="1457325" cy="1571625"/>
            <a:chOff x="1776" y="2514"/>
            <a:chExt cx="918" cy="990"/>
          </a:xfrm>
        </p:grpSpPr>
        <p:sp>
          <p:nvSpPr>
            <p:cNvPr id="26636" name="Line 12"/>
            <p:cNvSpPr>
              <a:spLocks noChangeShapeType="1"/>
            </p:cNvSpPr>
            <p:nvPr/>
          </p:nvSpPr>
          <p:spPr bwMode="auto">
            <a:xfrm flipV="1">
              <a:off x="1776" y="3084"/>
              <a:ext cx="912" cy="420"/>
            </a:xfrm>
            <a:prstGeom prst="line">
              <a:avLst/>
            </a:prstGeom>
            <a:noFill/>
            <a:ln w="1016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a:defRPr/>
              </a:pPr>
              <a:endParaRPr lang="en-US">
                <a:cs typeface="+mn-cs"/>
              </a:endParaRPr>
            </a:p>
          </p:txBody>
        </p:sp>
        <p:sp>
          <p:nvSpPr>
            <p:cNvPr id="26637" name="Line 13"/>
            <p:cNvSpPr>
              <a:spLocks noChangeShapeType="1"/>
            </p:cNvSpPr>
            <p:nvPr/>
          </p:nvSpPr>
          <p:spPr bwMode="auto">
            <a:xfrm flipV="1">
              <a:off x="2676" y="2514"/>
              <a:ext cx="0" cy="588"/>
            </a:xfrm>
            <a:prstGeom prst="line">
              <a:avLst/>
            </a:prstGeom>
            <a:noFill/>
            <a:ln w="7620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a:defRPr/>
              </a:pPr>
              <a:endParaRPr lang="en-US">
                <a:cs typeface="+mn-cs"/>
              </a:endParaRPr>
            </a:p>
          </p:txBody>
        </p:sp>
        <p:sp>
          <p:nvSpPr>
            <p:cNvPr id="26638" name="Line 14"/>
            <p:cNvSpPr>
              <a:spLocks noChangeShapeType="1"/>
            </p:cNvSpPr>
            <p:nvPr/>
          </p:nvSpPr>
          <p:spPr bwMode="auto">
            <a:xfrm flipH="1">
              <a:off x="2454" y="2514"/>
              <a:ext cx="240" cy="0"/>
            </a:xfrm>
            <a:prstGeom prst="line">
              <a:avLst/>
            </a:prstGeom>
            <a:noFill/>
            <a:ln w="7620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a:defRPr/>
              </a:pPr>
              <a:endParaRPr lang="en-US">
                <a:cs typeface="+mn-cs"/>
              </a:endParaRPr>
            </a:p>
          </p:txBody>
        </p:sp>
      </p:grpSp>
      <p:sp>
        <p:nvSpPr>
          <p:cNvPr id="26640" name="Text Box 16"/>
          <p:cNvSpPr txBox="1">
            <a:spLocks noChangeArrowheads="1"/>
          </p:cNvSpPr>
          <p:nvPr/>
        </p:nvSpPr>
        <p:spPr bwMode="auto">
          <a:xfrm>
            <a:off x="760413" y="1104900"/>
            <a:ext cx="7758112" cy="519113"/>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a:cs typeface="+mn-cs"/>
              </a:rPr>
              <a:t>From </a:t>
            </a:r>
            <a:r>
              <a:rPr lang="en-US" sz="2800" i="1">
                <a:cs typeface="+mn-cs"/>
              </a:rPr>
              <a:t>Buried Alive</a:t>
            </a:r>
            <a:r>
              <a:rPr lang="en-US" sz="2800">
                <a:cs typeface="+mn-cs"/>
              </a:rPr>
              <a:t> by Dr. Jack Cuozzo</a:t>
            </a:r>
          </a:p>
        </p:txBody>
      </p:sp>
      <p:grpSp>
        <p:nvGrpSpPr>
          <p:cNvPr id="26631" name="Group 18"/>
          <p:cNvGrpSpPr>
            <a:grpSpLocks/>
          </p:cNvGrpSpPr>
          <p:nvPr/>
        </p:nvGrpSpPr>
        <p:grpSpPr bwMode="auto">
          <a:xfrm>
            <a:off x="4549775" y="1936750"/>
            <a:ext cx="4486275" cy="3614738"/>
            <a:chOff x="2770" y="1124"/>
            <a:chExt cx="2826" cy="2277"/>
          </a:xfrm>
        </p:grpSpPr>
        <p:sp>
          <p:nvSpPr>
            <p:cNvPr id="2" name="Rectangle 19"/>
            <p:cNvSpPr>
              <a:spLocks noChangeArrowheads="1"/>
            </p:cNvSpPr>
            <p:nvPr/>
          </p:nvSpPr>
          <p:spPr bwMode="auto">
            <a:xfrm>
              <a:off x="2770" y="1124"/>
              <a:ext cx="2826" cy="2277"/>
            </a:xfrm>
            <a:prstGeom prst="rect">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26644" name="Picture 20" descr="Neande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38" y="1236"/>
              <a:ext cx="2498" cy="2040"/>
            </a:xfrm>
            <a:prstGeom prst="rect">
              <a:avLst/>
            </a:prstGeom>
            <a:noFill/>
            <a:ln w="57150">
              <a:solidFill>
                <a:srgbClr val="00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07763" dir="18900000" algn="ctr" rotWithShape="0">
                      <a:schemeClr val="tx2">
                        <a:alpha val="74998"/>
                      </a:schemeClr>
                    </a:outerShdw>
                  </a:effectLst>
                </a14:hiddenEffects>
              </a:ext>
            </a:extLst>
          </p:spPr>
        </p:pic>
      </p:grpSp>
      <p:sp>
        <p:nvSpPr>
          <p:cNvPr id="26646" name="Line 22"/>
          <p:cNvSpPr>
            <a:spLocks noChangeShapeType="1"/>
          </p:cNvSpPr>
          <p:nvPr/>
        </p:nvSpPr>
        <p:spPr bwMode="auto">
          <a:xfrm flipV="1">
            <a:off x="5905500" y="4324350"/>
            <a:ext cx="1009650" cy="1543050"/>
          </a:xfrm>
          <a:prstGeom prst="line">
            <a:avLst/>
          </a:prstGeom>
          <a:noFill/>
          <a:ln w="76200">
            <a:solidFill>
              <a:srgbClr val="0000CC"/>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26647" name="Freeform 23"/>
          <p:cNvSpPr>
            <a:spLocks/>
          </p:cNvSpPr>
          <p:nvPr/>
        </p:nvSpPr>
        <p:spPr bwMode="auto">
          <a:xfrm>
            <a:off x="5915025" y="4327525"/>
            <a:ext cx="625475" cy="1509713"/>
          </a:xfrm>
          <a:custGeom>
            <a:avLst/>
            <a:gdLst>
              <a:gd name="T0" fmla="*/ 0 w 394"/>
              <a:gd name="T1" fmla="*/ 951 h 951"/>
              <a:gd name="T2" fmla="*/ 338 w 394"/>
              <a:gd name="T3" fmla="*/ 183 h 951"/>
              <a:gd name="T4" fmla="*/ 338 w 394"/>
              <a:gd name="T5" fmla="*/ 0 h 951"/>
            </a:gdLst>
            <a:ahLst/>
            <a:cxnLst>
              <a:cxn ang="0">
                <a:pos x="T0" y="T1"/>
              </a:cxn>
              <a:cxn ang="0">
                <a:pos x="T2" y="T3"/>
              </a:cxn>
              <a:cxn ang="0">
                <a:pos x="T4" y="T5"/>
              </a:cxn>
            </a:cxnLst>
            <a:rect l="0" t="0" r="r" b="b"/>
            <a:pathLst>
              <a:path w="394" h="951">
                <a:moveTo>
                  <a:pt x="0" y="951"/>
                </a:moveTo>
                <a:cubicBezTo>
                  <a:pt x="56" y="823"/>
                  <a:pt x="282" y="341"/>
                  <a:pt x="338" y="183"/>
                </a:cubicBezTo>
                <a:cubicBezTo>
                  <a:pt x="394" y="25"/>
                  <a:pt x="338" y="38"/>
                  <a:pt x="338" y="0"/>
                </a:cubicBezTo>
              </a:path>
            </a:pathLst>
          </a:custGeom>
          <a:noFill/>
          <a:ln w="76200" cmpd="sng">
            <a:solidFill>
              <a:srgbClr val="0000CC"/>
            </a:solidFill>
            <a:round/>
            <a:headEnd type="none" w="med" len="me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sp>
        <p:nvSpPr>
          <p:cNvPr id="26648" name="Text Box 24"/>
          <p:cNvSpPr txBox="1">
            <a:spLocks noChangeArrowheads="1"/>
          </p:cNvSpPr>
          <p:nvPr/>
        </p:nvSpPr>
        <p:spPr bwMode="auto">
          <a:xfrm>
            <a:off x="4110038" y="5619750"/>
            <a:ext cx="4914900" cy="10668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defRPr/>
            </a:pPr>
            <a:r>
              <a:rPr lang="en-US">
                <a:cs typeface="+mn-cs"/>
              </a:rPr>
              <a:t>Lower jaw 30 mm (over an inch) out of the socket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fade">
                                      <p:cBhvr>
                                        <p:cTn id="7" dur="500"/>
                                        <p:tgtEl>
                                          <p:spTgt spid="2662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6633"/>
                                        </p:tgtEl>
                                        <p:attrNameLst>
                                          <p:attrName>style.visibility</p:attrName>
                                        </p:attrNameLst>
                                      </p:cBhvr>
                                      <p:to>
                                        <p:strVal val="visible"/>
                                      </p:to>
                                    </p:set>
                                    <p:animEffect transition="in" filter="wipe(down)">
                                      <p:cBhvr>
                                        <p:cTn id="11" dur="500"/>
                                        <p:tgtEl>
                                          <p:spTgt spid="2663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6635"/>
                                        </p:tgtEl>
                                        <p:attrNameLst>
                                          <p:attrName>style.visibility</p:attrName>
                                        </p:attrNameLst>
                                      </p:cBhvr>
                                      <p:to>
                                        <p:strVal val="visible"/>
                                      </p:to>
                                    </p:set>
                                    <p:animEffect transition="in" filter="wipe(down)">
                                      <p:cBhvr>
                                        <p:cTn id="15" dur="500"/>
                                        <p:tgtEl>
                                          <p:spTgt spid="2663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634"/>
                                        </p:tgtEl>
                                        <p:attrNameLst>
                                          <p:attrName>style.visibility</p:attrName>
                                        </p:attrNameLst>
                                      </p:cBhvr>
                                      <p:to>
                                        <p:strVal val="visible"/>
                                      </p:to>
                                    </p:set>
                                    <p:animEffect transition="in" filter="fade">
                                      <p:cBhvr>
                                        <p:cTn id="19"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eaLnBrk="1" hangingPunct="1">
              <a:defRPr/>
            </a:pPr>
            <a:r>
              <a:rPr lang="en-US" smtClean="0">
                <a:cs typeface="+mj-cs"/>
              </a:rPr>
              <a:t>Neandertal Anatomy</a:t>
            </a:r>
          </a:p>
        </p:txBody>
      </p:sp>
      <p:grpSp>
        <p:nvGrpSpPr>
          <p:cNvPr id="28685" name="Group 13"/>
          <p:cNvGrpSpPr>
            <a:grpSpLocks/>
          </p:cNvGrpSpPr>
          <p:nvPr/>
        </p:nvGrpSpPr>
        <p:grpSpPr bwMode="auto">
          <a:xfrm>
            <a:off x="1089025" y="1944688"/>
            <a:ext cx="3468688" cy="3541712"/>
            <a:chOff x="686" y="1225"/>
            <a:chExt cx="2185" cy="2231"/>
          </a:xfrm>
        </p:grpSpPr>
        <p:sp>
          <p:nvSpPr>
            <p:cNvPr id="27657" name="Rectangle 12"/>
            <p:cNvSpPr>
              <a:spLocks noChangeArrowheads="1"/>
            </p:cNvSpPr>
            <p:nvPr/>
          </p:nvSpPr>
          <p:spPr bwMode="auto">
            <a:xfrm>
              <a:off x="686" y="1225"/>
              <a:ext cx="2185" cy="2231"/>
            </a:xfrm>
            <a:prstGeom prst="rect">
              <a:avLst/>
            </a:prstGeom>
            <a:solidFill>
              <a:srgbClr val="0000CC"/>
            </a:solidFill>
            <a:ln>
              <a:noFill/>
            </a:ln>
            <a:effectLst>
              <a:prstShdw prst="shdw17" dist="17961" dir="2700000">
                <a:srgbClr val="00007A">
                  <a:alpha val="74997"/>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aphicFrame>
          <p:nvGraphicFramePr>
            <p:cNvPr id="27658" name="Object 5"/>
            <p:cNvGraphicFramePr>
              <a:graphicFrameLocks/>
            </p:cNvGraphicFramePr>
            <p:nvPr/>
          </p:nvGraphicFramePr>
          <p:xfrm>
            <a:off x="792" y="1344"/>
            <a:ext cx="1961" cy="1975"/>
          </p:xfrm>
          <a:graphic>
            <a:graphicData uri="http://schemas.openxmlformats.org/presentationml/2006/ole">
              <mc:AlternateContent xmlns:mc="http://schemas.openxmlformats.org/markup-compatibility/2006">
                <mc:Choice xmlns:v="urn:schemas-microsoft-com:vml" Requires="v">
                  <p:oleObj spid="_x0000_s27660" name="EasyPhoto Photograph" r:id="rId3" imgW="3533775" imgH="4276725" progId="EasyPhoto.Photograph">
                    <p:embed/>
                  </p:oleObj>
                </mc:Choice>
                <mc:Fallback>
                  <p:oleObj name="EasyPhoto Photograph" r:id="rId3" imgW="3533775" imgH="4276725" progId="EasyPhoto.Photograph">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b="16740"/>
                        <a:stretch>
                          <a:fillRect/>
                        </a:stretch>
                      </p:blipFill>
                      <p:spPr bwMode="auto">
                        <a:xfrm>
                          <a:off x="792" y="1344"/>
                          <a:ext cx="1961" cy="1975"/>
                        </a:xfrm>
                        <a:prstGeom prst="rect">
                          <a:avLst/>
                        </a:prstGeom>
                        <a:noFill/>
                        <a:ln w="381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07763" dir="18900000" algn="ctr" rotWithShape="0">
                                  <a:schemeClr val="tx2">
                                    <a:alpha val="74997"/>
                                  </a:schemeClr>
                                </a:outerShdw>
                              </a:effectLst>
                            </a14:hiddenEffects>
                          </a:ext>
                        </a:extLst>
                      </p:spPr>
                    </p:pic>
                  </p:oleObj>
                </mc:Fallback>
              </mc:AlternateContent>
            </a:graphicData>
          </a:graphic>
        </p:graphicFrame>
      </p:grpSp>
      <p:sp>
        <p:nvSpPr>
          <p:cNvPr id="28678" name="Text Box 6"/>
          <p:cNvSpPr txBox="1">
            <a:spLocks noChangeArrowheads="1"/>
          </p:cNvSpPr>
          <p:nvPr/>
        </p:nvSpPr>
        <p:spPr bwMode="auto">
          <a:xfrm>
            <a:off x="5429250" y="1466850"/>
            <a:ext cx="2895600" cy="6413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defRPr/>
            </a:pPr>
            <a:r>
              <a:rPr lang="en-US" sz="3600">
                <a:cs typeface="+mn-cs"/>
              </a:rPr>
              <a:t>Thick brow</a:t>
            </a:r>
          </a:p>
        </p:txBody>
      </p:sp>
      <p:sp>
        <p:nvSpPr>
          <p:cNvPr id="28679" name="Line 7"/>
          <p:cNvSpPr>
            <a:spLocks noChangeShapeType="1"/>
          </p:cNvSpPr>
          <p:nvPr/>
        </p:nvSpPr>
        <p:spPr bwMode="auto">
          <a:xfrm flipH="1">
            <a:off x="4038600" y="2038350"/>
            <a:ext cx="1885950" cy="895350"/>
          </a:xfrm>
          <a:prstGeom prst="line">
            <a:avLst/>
          </a:prstGeom>
          <a:noFill/>
          <a:ln w="101600">
            <a:solidFill>
              <a:srgbClr val="FFFF66"/>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28680" name="Text Box 8"/>
          <p:cNvSpPr txBox="1">
            <a:spLocks noChangeArrowheads="1"/>
          </p:cNvSpPr>
          <p:nvPr/>
        </p:nvSpPr>
        <p:spPr bwMode="auto">
          <a:xfrm>
            <a:off x="5207000" y="2408238"/>
            <a:ext cx="3700463" cy="992187"/>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lnSpc>
                <a:spcPct val="90000"/>
              </a:lnSpc>
              <a:spcBef>
                <a:spcPct val="5000"/>
              </a:spcBef>
              <a:buClr>
                <a:schemeClr val="tx2"/>
              </a:buClr>
              <a:buSzPct val="75000"/>
              <a:buFont typeface="Wingdings" charset="0"/>
              <a:buNone/>
              <a:defRPr/>
            </a:pPr>
            <a:r>
              <a:rPr lang="en-US">
                <a:cs typeface="+mn-cs"/>
              </a:rPr>
              <a:t>Stocky body build</a:t>
            </a:r>
          </a:p>
          <a:p>
            <a:pPr algn="ctr" eaLnBrk="0" hangingPunct="0">
              <a:lnSpc>
                <a:spcPct val="90000"/>
              </a:lnSpc>
              <a:spcBef>
                <a:spcPct val="5000"/>
              </a:spcBef>
              <a:buClr>
                <a:schemeClr val="tx2"/>
              </a:buClr>
              <a:buSzPct val="75000"/>
              <a:buFont typeface="Wingdings" charset="0"/>
              <a:buNone/>
              <a:defRPr/>
            </a:pPr>
            <a:r>
              <a:rPr lang="en-US">
                <a:cs typeface="+mn-cs"/>
              </a:rPr>
              <a:t>Short extremities</a:t>
            </a:r>
          </a:p>
        </p:txBody>
      </p:sp>
      <p:grpSp>
        <p:nvGrpSpPr>
          <p:cNvPr id="28681" name="Group 9"/>
          <p:cNvGrpSpPr>
            <a:grpSpLocks/>
          </p:cNvGrpSpPr>
          <p:nvPr/>
        </p:nvGrpSpPr>
        <p:grpSpPr bwMode="auto">
          <a:xfrm>
            <a:off x="6035675" y="3521075"/>
            <a:ext cx="2047875" cy="3087688"/>
            <a:chOff x="3918" y="2063"/>
            <a:chExt cx="1290" cy="1945"/>
          </a:xfrm>
        </p:grpSpPr>
        <p:pic>
          <p:nvPicPr>
            <p:cNvPr id="27655" name="Picture 10" descr="neander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18" y="2063"/>
              <a:ext cx="1278" cy="1933"/>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27656" name="Rectangle 11"/>
            <p:cNvSpPr>
              <a:spLocks noChangeArrowheads="1"/>
            </p:cNvSpPr>
            <p:nvPr/>
          </p:nvSpPr>
          <p:spPr bwMode="auto">
            <a:xfrm>
              <a:off x="3924" y="2064"/>
              <a:ext cx="1284" cy="1944"/>
            </a:xfrm>
            <a:prstGeom prst="rect">
              <a:avLst/>
            </a:prstGeom>
            <a:noFill/>
            <a:ln w="9525">
              <a:solidFill>
                <a:srgbClr val="0033CC"/>
              </a:solidFill>
              <a:miter lim="800000"/>
              <a:headEnd/>
              <a:tailEnd/>
            </a:ln>
            <a:effectLst>
              <a:prstShdw prst="shdw17" dist="17961" dir="2700000">
                <a:srgbClr val="001F7A">
                  <a:alpha val="74997"/>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685"/>
                                        </p:tgtEl>
                                        <p:attrNameLst>
                                          <p:attrName>style.visibility</p:attrName>
                                        </p:attrNameLst>
                                      </p:cBhvr>
                                      <p:to>
                                        <p:strVal val="visible"/>
                                      </p:to>
                                    </p:set>
                                    <p:animEffect transition="in" filter="fade">
                                      <p:cBhvr>
                                        <p:cTn id="7" dur="500"/>
                                        <p:tgtEl>
                                          <p:spTgt spid="28685"/>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8678"/>
                                        </p:tgtEl>
                                        <p:attrNameLst>
                                          <p:attrName>style.visibility</p:attrName>
                                        </p:attrNameLst>
                                      </p:cBhvr>
                                      <p:to>
                                        <p:strVal val="visible"/>
                                      </p:to>
                                    </p:set>
                                    <p:animEffect transition="in" filter="slide(fromBottom)">
                                      <p:cBhvr>
                                        <p:cTn id="11" dur="500"/>
                                        <p:tgtEl>
                                          <p:spTgt spid="28678"/>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28679"/>
                                        </p:tgtEl>
                                        <p:attrNameLst>
                                          <p:attrName>style.visibility</p:attrName>
                                        </p:attrNameLst>
                                      </p:cBhvr>
                                      <p:to>
                                        <p:strVal val="visible"/>
                                      </p:to>
                                    </p:set>
                                    <p:animEffect transition="in" filter="wipe(right)">
                                      <p:cBhvr>
                                        <p:cTn id="15" dur="500"/>
                                        <p:tgtEl>
                                          <p:spTgt spid="286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680"/>
                                        </p:tgtEl>
                                        <p:attrNameLst>
                                          <p:attrName>style.visibility</p:attrName>
                                        </p:attrNameLst>
                                      </p:cBhvr>
                                      <p:to>
                                        <p:strVal val="visible"/>
                                      </p:to>
                                    </p:set>
                                    <p:animEffect transition="in" filter="fade">
                                      <p:cBhvr>
                                        <p:cTn id="20" dur="1000"/>
                                        <p:tgtEl>
                                          <p:spTgt spid="28680"/>
                                        </p:tgtEl>
                                      </p:cBhvr>
                                    </p:animEffect>
                                  </p:childTnLst>
                                </p:cTn>
                              </p:par>
                            </p:childTnLst>
                          </p:cTn>
                        </p:par>
                        <p:par>
                          <p:cTn id="21" fill="hold" nodeType="afterGroup">
                            <p:stCondLst>
                              <p:cond delay="1000"/>
                            </p:stCondLst>
                            <p:childTnLst>
                              <p:par>
                                <p:cTn id="22" presetID="9" presetClass="entr" presetSubtype="0" fill="hold" nodeType="afterEffect">
                                  <p:stCondLst>
                                    <p:cond delay="0"/>
                                  </p:stCondLst>
                                  <p:childTnLst>
                                    <p:set>
                                      <p:cBhvr>
                                        <p:cTn id="23" dur="1" fill="hold">
                                          <p:stCondLst>
                                            <p:cond delay="0"/>
                                          </p:stCondLst>
                                        </p:cTn>
                                        <p:tgtEl>
                                          <p:spTgt spid="28681"/>
                                        </p:tgtEl>
                                        <p:attrNameLst>
                                          <p:attrName>style.visibility</p:attrName>
                                        </p:attrNameLst>
                                      </p:cBhvr>
                                      <p:to>
                                        <p:strVal val="visible"/>
                                      </p:to>
                                    </p:set>
                                    <p:animEffect transition="in" filter="dissolve">
                                      <p:cBhvr>
                                        <p:cTn id="24"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utoUpdateAnimBg="0"/>
      <p:bldP spid="286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cs typeface="+mj-cs"/>
              </a:rPr>
              <a:t>Neandertal Population</a:t>
            </a:r>
          </a:p>
        </p:txBody>
      </p:sp>
      <p:sp>
        <p:nvSpPr>
          <p:cNvPr id="34819" name="Rectangle 3"/>
          <p:cNvSpPr>
            <a:spLocks noGrp="1" noChangeArrowheads="1"/>
          </p:cNvSpPr>
          <p:nvPr>
            <p:ph type="body" idx="1"/>
          </p:nvPr>
        </p:nvSpPr>
        <p:spPr/>
        <p:txBody>
          <a:bodyPr/>
          <a:lstStyle/>
          <a:p>
            <a:pPr eaLnBrk="1" hangingPunct="1">
              <a:defRPr/>
            </a:pPr>
            <a:r>
              <a:rPr lang="en-US" sz="3600" smtClean="0">
                <a:cs typeface="+mn-cs"/>
              </a:rPr>
              <a:t>Common dates for Neandertals are 130,000 to 30,000 years ago</a:t>
            </a:r>
          </a:p>
          <a:p>
            <a:pPr eaLnBrk="1" hangingPunct="1">
              <a:spcBef>
                <a:spcPct val="50000"/>
              </a:spcBef>
              <a:defRPr/>
            </a:pPr>
            <a:r>
              <a:rPr lang="en-US" sz="3600" smtClean="0">
                <a:cs typeface="+mn-cs"/>
              </a:rPr>
              <a:t>Neandertals existed for about 100,000 years (2,500 generations)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p:txBody>
          <a:bodyPr/>
          <a:lstStyle/>
          <a:p>
            <a:pPr eaLnBrk="1" hangingPunct="1">
              <a:defRPr/>
            </a:pPr>
            <a:r>
              <a:rPr lang="en-US" smtClean="0">
                <a:cs typeface="+mj-cs"/>
              </a:rPr>
              <a:t>Neandertal Population</a:t>
            </a:r>
          </a:p>
        </p:txBody>
      </p:sp>
      <p:sp>
        <p:nvSpPr>
          <p:cNvPr id="505859" name="Rectangle 3"/>
          <p:cNvSpPr>
            <a:spLocks noGrp="1" noChangeArrowheads="1"/>
          </p:cNvSpPr>
          <p:nvPr>
            <p:ph type="body" idx="1"/>
          </p:nvPr>
        </p:nvSpPr>
        <p:spPr>
          <a:xfrm>
            <a:off x="265113" y="5073650"/>
            <a:ext cx="8613775" cy="1247775"/>
          </a:xfrm>
        </p:spPr>
        <p:txBody>
          <a:bodyPr/>
          <a:lstStyle/>
          <a:p>
            <a:pPr marL="0" indent="0" algn="ctr" eaLnBrk="1" hangingPunct="1">
              <a:lnSpc>
                <a:spcPct val="90000"/>
              </a:lnSpc>
              <a:spcBef>
                <a:spcPct val="50000"/>
              </a:spcBef>
              <a:buFont typeface="Wingdings" charset="0"/>
              <a:buNone/>
              <a:defRPr/>
            </a:pPr>
            <a:r>
              <a:rPr lang="en-US" sz="3600" smtClean="0">
                <a:cs typeface="+mn-cs"/>
              </a:rPr>
              <a:t>There should have been over 50 billion Neandertals that lived during this time! </a:t>
            </a:r>
          </a:p>
        </p:txBody>
      </p:sp>
      <p:sp>
        <p:nvSpPr>
          <p:cNvPr id="505862" name="Text Box 6"/>
          <p:cNvSpPr txBox="1">
            <a:spLocks noChangeArrowheads="1"/>
          </p:cNvSpPr>
          <p:nvPr/>
        </p:nvSpPr>
        <p:spPr bwMode="auto">
          <a:xfrm>
            <a:off x="1304925" y="4186238"/>
            <a:ext cx="6534150" cy="6953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lnSpc>
                <a:spcPct val="90000"/>
              </a:lnSpc>
              <a:spcBef>
                <a:spcPct val="50000"/>
              </a:spcBef>
              <a:buClr>
                <a:srgbClr val="FFCC00"/>
              </a:buClr>
              <a:buSzPct val="75000"/>
              <a:buFont typeface="Monotype Sorts" charset="0"/>
              <a:buNone/>
              <a:defRPr/>
            </a:pPr>
            <a:r>
              <a:rPr kumimoji="1" lang="en-US" sz="4400" b="1">
                <a:solidFill>
                  <a:srgbClr val="FFCC66"/>
                </a:solidFill>
                <a:cs typeface="+mn-cs"/>
              </a:rPr>
              <a:t>Where are the fossils?</a:t>
            </a:r>
            <a:endParaRPr lang="en-US" sz="4400">
              <a:solidFill>
                <a:srgbClr val="FFCC66"/>
              </a:solidFill>
              <a:cs typeface="+mn-cs"/>
            </a:endParaRPr>
          </a:p>
        </p:txBody>
      </p:sp>
      <p:sp>
        <p:nvSpPr>
          <p:cNvPr id="505870" name="Text Box 14"/>
          <p:cNvSpPr txBox="1">
            <a:spLocks noChangeArrowheads="1"/>
          </p:cNvSpPr>
          <p:nvPr/>
        </p:nvSpPr>
        <p:spPr bwMode="auto">
          <a:xfrm>
            <a:off x="1654175" y="1103313"/>
            <a:ext cx="5080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rgbClr val="FFFFFF"/>
                </a:solidFill>
                <a:cs typeface="+mn-cs"/>
              </a:rPr>
              <a:t>1</a:t>
            </a:r>
          </a:p>
        </p:txBody>
      </p:sp>
      <p:sp>
        <p:nvSpPr>
          <p:cNvPr id="505871" name="Text Box 15"/>
          <p:cNvSpPr txBox="1">
            <a:spLocks noChangeArrowheads="1"/>
          </p:cNvSpPr>
          <p:nvPr/>
        </p:nvSpPr>
        <p:spPr bwMode="auto">
          <a:xfrm>
            <a:off x="6556375" y="1079500"/>
            <a:ext cx="1336675"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rgbClr val="FFFFFF"/>
                </a:solidFill>
                <a:cs typeface="+mn-cs"/>
              </a:rPr>
              <a:t>2000</a:t>
            </a:r>
          </a:p>
        </p:txBody>
      </p:sp>
      <p:grpSp>
        <p:nvGrpSpPr>
          <p:cNvPr id="29703" name="Group 23"/>
          <p:cNvGrpSpPr>
            <a:grpSpLocks/>
          </p:cNvGrpSpPr>
          <p:nvPr/>
        </p:nvGrpSpPr>
        <p:grpSpPr bwMode="auto">
          <a:xfrm>
            <a:off x="0" y="1679575"/>
            <a:ext cx="8707438" cy="609600"/>
            <a:chOff x="0" y="1058"/>
            <a:chExt cx="5485" cy="384"/>
          </a:xfrm>
        </p:grpSpPr>
        <p:grpSp>
          <p:nvGrpSpPr>
            <p:cNvPr id="29708" name="Group 11"/>
            <p:cNvGrpSpPr>
              <a:grpSpLocks/>
            </p:cNvGrpSpPr>
            <p:nvPr/>
          </p:nvGrpSpPr>
          <p:grpSpPr bwMode="auto">
            <a:xfrm>
              <a:off x="0" y="1058"/>
              <a:ext cx="5485" cy="301"/>
              <a:chOff x="402" y="1051"/>
              <a:chExt cx="5211" cy="301"/>
            </a:xfrm>
          </p:grpSpPr>
          <p:sp>
            <p:nvSpPr>
              <p:cNvPr id="505864" name="Rectangle 8"/>
              <p:cNvSpPr>
                <a:spLocks noChangeArrowheads="1"/>
              </p:cNvSpPr>
              <p:nvPr/>
            </p:nvSpPr>
            <p:spPr bwMode="auto">
              <a:xfrm>
                <a:off x="402" y="1134"/>
                <a:ext cx="4983" cy="146"/>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5865" name="AutoShape 9"/>
              <p:cNvSpPr>
                <a:spLocks noChangeArrowheads="1"/>
              </p:cNvSpPr>
              <p:nvPr/>
            </p:nvSpPr>
            <p:spPr bwMode="auto">
              <a:xfrm rot="5400000">
                <a:off x="5321" y="1060"/>
                <a:ext cx="301" cy="283"/>
              </a:xfrm>
              <a:prstGeom prst="triangle">
                <a:avLst>
                  <a:gd name="adj" fmla="val 5000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5866" name="Rectangle 10"/>
              <p:cNvSpPr>
                <a:spLocks noChangeArrowheads="1"/>
              </p:cNvSpPr>
              <p:nvPr/>
            </p:nvSpPr>
            <p:spPr bwMode="auto">
              <a:xfrm>
                <a:off x="5138" y="1143"/>
                <a:ext cx="284" cy="119"/>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05872" name="Rectangle 16"/>
            <p:cNvSpPr>
              <a:spLocks noChangeArrowheads="1"/>
            </p:cNvSpPr>
            <p:nvPr/>
          </p:nvSpPr>
          <p:spPr bwMode="auto">
            <a:xfrm>
              <a:off x="1188" y="1140"/>
              <a:ext cx="101" cy="302"/>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5873" name="Rectangle 17"/>
            <p:cNvSpPr>
              <a:spLocks noChangeArrowheads="1"/>
            </p:cNvSpPr>
            <p:nvPr/>
          </p:nvSpPr>
          <p:spPr bwMode="auto">
            <a:xfrm>
              <a:off x="4511" y="1136"/>
              <a:ext cx="101" cy="302"/>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05875" name="Text Box 19"/>
          <p:cNvSpPr txBox="1">
            <a:spLocks noChangeArrowheads="1"/>
          </p:cNvSpPr>
          <p:nvPr/>
        </p:nvSpPr>
        <p:spPr bwMode="auto">
          <a:xfrm>
            <a:off x="827088" y="2322513"/>
            <a:ext cx="2438400"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solidFill>
                  <a:srgbClr val="FFFFFF"/>
                </a:solidFill>
                <a:cs typeface="+mn-cs"/>
              </a:rPr>
              <a:t>300 million</a:t>
            </a:r>
          </a:p>
        </p:txBody>
      </p:sp>
      <p:sp>
        <p:nvSpPr>
          <p:cNvPr id="505876" name="Text Box 20"/>
          <p:cNvSpPr txBox="1">
            <a:spLocks noChangeArrowheads="1"/>
          </p:cNvSpPr>
          <p:nvPr/>
        </p:nvSpPr>
        <p:spPr bwMode="auto">
          <a:xfrm>
            <a:off x="6081713" y="2293938"/>
            <a:ext cx="2235200"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solidFill>
                  <a:srgbClr val="FFFFFF"/>
                </a:solidFill>
                <a:cs typeface="+mn-cs"/>
              </a:rPr>
              <a:t>6 billion</a:t>
            </a:r>
          </a:p>
        </p:txBody>
      </p:sp>
      <p:sp>
        <p:nvSpPr>
          <p:cNvPr id="505877" name="AutoShape 21"/>
          <p:cNvSpPr>
            <a:spLocks/>
          </p:cNvSpPr>
          <p:nvPr/>
        </p:nvSpPr>
        <p:spPr bwMode="auto">
          <a:xfrm rot="5400000">
            <a:off x="4382294" y="402432"/>
            <a:ext cx="377825" cy="5297487"/>
          </a:xfrm>
          <a:prstGeom prst="rightBrace">
            <a:avLst>
              <a:gd name="adj1" fmla="val 116842"/>
              <a:gd name="adj2" fmla="val 50000"/>
            </a:avLst>
          </a:prstGeom>
          <a:noFill/>
          <a:ln w="76200">
            <a:solidFill>
              <a:srgbClr val="00FF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505878" name="Text Box 22"/>
          <p:cNvSpPr txBox="1">
            <a:spLocks noChangeArrowheads="1"/>
          </p:cNvSpPr>
          <p:nvPr/>
        </p:nvSpPr>
        <p:spPr bwMode="auto">
          <a:xfrm>
            <a:off x="2590800" y="3429000"/>
            <a:ext cx="3962400" cy="5794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solidFill>
                  <a:srgbClr val="FFFFFF"/>
                </a:solidFill>
                <a:cs typeface="+mn-cs"/>
              </a:rPr>
              <a:t>100 generations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5859"/>
                                        </p:tgtEl>
                                        <p:attrNameLst>
                                          <p:attrName>style.visibility</p:attrName>
                                        </p:attrNameLst>
                                      </p:cBhvr>
                                      <p:to>
                                        <p:strVal val="visible"/>
                                      </p:to>
                                    </p:set>
                                    <p:animEffect transition="in" filter="fade">
                                      <p:cBhvr>
                                        <p:cTn id="7" dur="500"/>
                                        <p:tgtEl>
                                          <p:spTgt spid="505859"/>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05862"/>
                                        </p:tgtEl>
                                        <p:attrNameLst>
                                          <p:attrName>style.visibility</p:attrName>
                                        </p:attrNameLst>
                                      </p:cBhvr>
                                      <p:to>
                                        <p:strVal val="visible"/>
                                      </p:to>
                                    </p:set>
                                    <p:anim calcmode="lin" valueType="num">
                                      <p:cBhvr>
                                        <p:cTn id="11" dur="500" fill="hold"/>
                                        <p:tgtEl>
                                          <p:spTgt spid="505862"/>
                                        </p:tgtEl>
                                        <p:attrNameLst>
                                          <p:attrName>ppt_w</p:attrName>
                                        </p:attrNameLst>
                                      </p:cBhvr>
                                      <p:tavLst>
                                        <p:tav tm="0">
                                          <p:val>
                                            <p:fltVal val="0"/>
                                          </p:val>
                                        </p:tav>
                                        <p:tav tm="100000">
                                          <p:val>
                                            <p:strVal val="#ppt_w"/>
                                          </p:val>
                                        </p:tav>
                                      </p:tavLst>
                                    </p:anim>
                                    <p:anim calcmode="lin" valueType="num">
                                      <p:cBhvr>
                                        <p:cTn id="12" dur="500" fill="hold"/>
                                        <p:tgtEl>
                                          <p:spTgt spid="5058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p:bldP spid="50586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en-US" smtClean="0">
                <a:cs typeface="+mj-cs"/>
              </a:rPr>
              <a:t>Neanderthals</a:t>
            </a:r>
          </a:p>
        </p:txBody>
      </p:sp>
      <p:sp>
        <p:nvSpPr>
          <p:cNvPr id="403459" name="Rectangle 3"/>
          <p:cNvSpPr>
            <a:spLocks noGrp="1" noChangeArrowheads="1"/>
          </p:cNvSpPr>
          <p:nvPr>
            <p:ph type="body" idx="1"/>
          </p:nvPr>
        </p:nvSpPr>
        <p:spPr>
          <a:xfrm>
            <a:off x="400050" y="1231900"/>
            <a:ext cx="8229600" cy="2347913"/>
          </a:xfrm>
          <a:extLst>
            <a:ext uri="{91240B29-F687-4f45-9708-019B960494DF}">
              <a14:hiddenLine xmlns:a14="http://schemas.microsoft.com/office/drawing/2010/main" w="9525">
                <a:solidFill>
                  <a:schemeClr val="bg1"/>
                </a:solidFill>
                <a:miter lim="800000"/>
                <a:headEnd/>
                <a:tailEnd/>
              </a14:hiddenLine>
            </a:ext>
          </a:extLst>
        </p:spPr>
        <p:txBody>
          <a:bodyPr/>
          <a:lstStyle/>
          <a:p>
            <a:pPr eaLnBrk="1" hangingPunct="1">
              <a:defRPr/>
            </a:pPr>
            <a:r>
              <a:rPr lang="en-US" smtClean="0">
                <a:cs typeface="+mn-cs"/>
              </a:rPr>
              <a:t>1964: Neanderthals are a sub-species of humans</a:t>
            </a:r>
          </a:p>
          <a:p>
            <a:pPr eaLnBrk="1" hangingPunct="1">
              <a:defRPr/>
            </a:pPr>
            <a:r>
              <a:rPr lang="en-US" smtClean="0">
                <a:cs typeface="+mn-cs"/>
              </a:rPr>
              <a:t>1997: Neanderthals are a separate species (based on mtDNA find)</a:t>
            </a:r>
          </a:p>
        </p:txBody>
      </p:sp>
      <p:sp>
        <p:nvSpPr>
          <p:cNvPr id="403460" name="Text Box 4"/>
          <p:cNvSpPr txBox="1">
            <a:spLocks noChangeArrowheads="1"/>
          </p:cNvSpPr>
          <p:nvPr/>
        </p:nvSpPr>
        <p:spPr bwMode="auto">
          <a:xfrm>
            <a:off x="377825" y="4595813"/>
            <a:ext cx="7997825" cy="1873250"/>
          </a:xfrm>
          <a:prstGeom prst="rect">
            <a:avLst/>
          </a:prstGeom>
          <a:solidFill>
            <a:schemeClr val="tx1"/>
          </a:solidFill>
          <a:ln w="28575">
            <a:solidFill>
              <a:srgbClr val="3333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defRPr/>
            </a:pPr>
            <a:r>
              <a:rPr lang="ja-JP" altLang="en-US">
                <a:solidFill>
                  <a:schemeClr val="bg1"/>
                </a:solidFill>
                <a:latin typeface="Arial"/>
                <a:cs typeface="+mn-cs"/>
              </a:rPr>
              <a:t>“</a:t>
            </a:r>
            <a:r>
              <a:rPr lang="en-US">
                <a:solidFill>
                  <a:schemeClr val="bg1"/>
                </a:solidFill>
                <a:cs typeface="+mn-cs"/>
              </a:rPr>
              <a:t>The results of mitochondrial DNA show clearly that Neandertal was not our direct ancestor, unlike earlier hypotheses made by some paleoanthropologists.</a:t>
            </a:r>
            <a:r>
              <a:rPr lang="ja-JP" altLang="en-US">
                <a:solidFill>
                  <a:schemeClr val="bg1"/>
                </a:solidFill>
                <a:latin typeface="Arial"/>
                <a:cs typeface="+mn-cs"/>
              </a:rPr>
              <a:t>”</a:t>
            </a:r>
            <a:r>
              <a:rPr lang="en-US">
                <a:solidFill>
                  <a:schemeClr val="bg1"/>
                </a:solidFill>
                <a:cs typeface="+mn-cs"/>
              </a:rPr>
              <a:t> </a:t>
            </a:r>
          </a:p>
        </p:txBody>
      </p:sp>
      <p:sp>
        <p:nvSpPr>
          <p:cNvPr id="403461" name="Text Box 5"/>
          <p:cNvSpPr txBox="1">
            <a:spLocks noChangeArrowheads="1"/>
          </p:cNvSpPr>
          <p:nvPr/>
        </p:nvSpPr>
        <p:spPr bwMode="auto">
          <a:xfrm>
            <a:off x="638175" y="3689350"/>
            <a:ext cx="7867650" cy="7493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Lst>
        </p:spPr>
        <p:txBody>
          <a:bodyPr>
            <a:spAutoFit/>
          </a:bodyPr>
          <a:lstStyle/>
          <a:p>
            <a:pPr>
              <a:lnSpc>
                <a:spcPct val="90000"/>
              </a:lnSpc>
              <a:spcBef>
                <a:spcPct val="50000"/>
              </a:spcBef>
              <a:defRPr/>
            </a:pPr>
            <a:r>
              <a:rPr lang="en-US" sz="2400">
                <a:solidFill>
                  <a:srgbClr val="FFFFFF"/>
                </a:solidFill>
                <a:cs typeface="+mn-cs"/>
              </a:rPr>
              <a:t>Luigi Cavalli-Sforza (Professor of genetics Stanford University), </a:t>
            </a:r>
            <a:r>
              <a:rPr lang="en-US" sz="2400" i="1">
                <a:solidFill>
                  <a:srgbClr val="FFFFFF"/>
                </a:solidFill>
                <a:cs typeface="+mn-cs"/>
              </a:rPr>
              <a:t>Genes, People, and Languages, </a:t>
            </a:r>
            <a:r>
              <a:rPr lang="en-US" sz="2400">
                <a:solidFill>
                  <a:srgbClr val="FFFFFF"/>
                </a:solidFill>
                <a:cs typeface="+mn-cs"/>
              </a:rPr>
              <a:t>2000, p. 35.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Effect transition="in" filter="fade">
                                      <p:cBhvr>
                                        <p:cTn id="7" dur="500"/>
                                        <p:tgtEl>
                                          <p:spTgt spid="403459">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animEffect transition="in" filter="fade">
                                      <p:cBhvr>
                                        <p:cTn id="11" dur="500"/>
                                        <p:tgtEl>
                                          <p:spTgt spid="403459">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3461"/>
                                        </p:tgtEl>
                                        <p:attrNameLst>
                                          <p:attrName>style.visibility</p:attrName>
                                        </p:attrNameLst>
                                      </p:cBhvr>
                                      <p:to>
                                        <p:strVal val="visible"/>
                                      </p:to>
                                    </p:set>
                                    <p:animEffect transition="in" filter="fade">
                                      <p:cBhvr>
                                        <p:cTn id="15" dur="500"/>
                                        <p:tgtEl>
                                          <p:spTgt spid="4034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3460"/>
                                        </p:tgtEl>
                                        <p:attrNameLst>
                                          <p:attrName>style.visibility</p:attrName>
                                        </p:attrNameLst>
                                      </p:cBhvr>
                                      <p:to>
                                        <p:strVal val="visible"/>
                                      </p:to>
                                    </p:set>
                                    <p:animEffect transition="in" filter="fade">
                                      <p:cBhvr>
                                        <p:cTn id="20" dur="500"/>
                                        <p:tgtEl>
                                          <p:spTgt spid="403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P spid="403460" grpId="0" animBg="1"/>
      <p:bldP spid="4034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pPr eaLnBrk="1" hangingPunct="1">
              <a:defRPr/>
            </a:pPr>
            <a:r>
              <a:rPr lang="en-US" smtClean="0">
                <a:cs typeface="+mj-cs"/>
              </a:rPr>
              <a:t>Critical Thinking</a:t>
            </a:r>
          </a:p>
        </p:txBody>
      </p:sp>
      <p:sp>
        <p:nvSpPr>
          <p:cNvPr id="404483" name="Rectangle 3"/>
          <p:cNvSpPr>
            <a:spLocks noGrp="1" noChangeArrowheads="1"/>
          </p:cNvSpPr>
          <p:nvPr>
            <p:ph type="body" idx="1"/>
          </p:nvPr>
        </p:nvSpPr>
        <p:spPr>
          <a:xfrm>
            <a:off x="414338" y="2220913"/>
            <a:ext cx="8229600" cy="1208087"/>
          </a:xfrm>
          <a:solidFill>
            <a:schemeClr val="tx1"/>
          </a:solidFill>
          <a:ln>
            <a:solidFill>
              <a:srgbClr val="3333CC"/>
            </a:solidFill>
            <a:miter lim="800000"/>
            <a:headEnd/>
            <a:tailEnd/>
          </a:ln>
        </p:spPr>
        <p:txBody>
          <a:bodyPr/>
          <a:lstStyle/>
          <a:p>
            <a:pPr marL="0" indent="0" eaLnBrk="1" hangingPunct="1">
              <a:spcBef>
                <a:spcPct val="50000"/>
              </a:spcBef>
              <a:buFont typeface="Wingdings" charset="0"/>
              <a:buNone/>
              <a:defRPr/>
            </a:pPr>
            <a:r>
              <a:rPr lang="en-US" sz="3600" smtClean="0">
                <a:solidFill>
                  <a:schemeClr val="bg1"/>
                </a:solidFill>
                <a:cs typeface="+mn-cs"/>
              </a:rPr>
              <a:t>1,669 modern humans were compared with one Neanderthal</a:t>
            </a:r>
          </a:p>
        </p:txBody>
      </p:sp>
      <p:sp>
        <p:nvSpPr>
          <p:cNvPr id="404484" name="Text Box 4"/>
          <p:cNvSpPr txBox="1">
            <a:spLocks noChangeArrowheads="1"/>
          </p:cNvSpPr>
          <p:nvPr/>
        </p:nvSpPr>
        <p:spPr bwMode="auto">
          <a:xfrm>
            <a:off x="479425" y="1117600"/>
            <a:ext cx="8026400" cy="6413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cs typeface="+mn-cs"/>
              </a:rPr>
              <a:t>How was this comparison made?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4484"/>
                                        </p:tgtEl>
                                        <p:attrNameLst>
                                          <p:attrName>style.visibility</p:attrName>
                                        </p:attrNameLst>
                                      </p:cBhvr>
                                      <p:to>
                                        <p:strVal val="visible"/>
                                      </p:to>
                                    </p:set>
                                    <p:animEffect transition="in" filter="fade">
                                      <p:cBhvr>
                                        <p:cTn id="7" dur="500"/>
                                        <p:tgtEl>
                                          <p:spTgt spid="404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4483"/>
                                        </p:tgtEl>
                                        <p:attrNameLst>
                                          <p:attrName>style.visibility</p:attrName>
                                        </p:attrNameLst>
                                      </p:cBhvr>
                                      <p:to>
                                        <p:strVal val="visible"/>
                                      </p:to>
                                    </p:set>
                                    <p:animEffect transition="in" filter="fade">
                                      <p:cBhvr>
                                        <p:cTn id="12" dur="500"/>
                                        <p:tgtEl>
                                          <p:spTgt spid="404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animBg="1"/>
      <p:bldP spid="404484"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defRPr/>
            </a:pPr>
            <a:r>
              <a:rPr lang="en-US" smtClean="0">
                <a:cs typeface="+mj-cs"/>
              </a:rPr>
              <a:t>Statistics</a:t>
            </a:r>
          </a:p>
        </p:txBody>
      </p:sp>
      <p:sp>
        <p:nvSpPr>
          <p:cNvPr id="405507" name="Rectangle 3"/>
          <p:cNvSpPr>
            <a:spLocks noGrp="1" noChangeArrowheads="1"/>
          </p:cNvSpPr>
          <p:nvPr>
            <p:ph type="body" idx="1"/>
          </p:nvPr>
        </p:nvSpPr>
        <p:spPr>
          <a:xfrm>
            <a:off x="414338" y="2655888"/>
            <a:ext cx="8229600" cy="3582987"/>
          </a:xfrm>
        </p:spPr>
        <p:txBody>
          <a:bodyPr/>
          <a:lstStyle/>
          <a:p>
            <a:pPr marL="0" indent="0" eaLnBrk="1" hangingPunct="1">
              <a:lnSpc>
                <a:spcPct val="95000"/>
              </a:lnSpc>
              <a:spcBef>
                <a:spcPct val="50000"/>
              </a:spcBef>
              <a:buClrTx/>
              <a:buSzTx/>
              <a:buFontTx/>
              <a:buNone/>
              <a:defRPr/>
            </a:pPr>
            <a:r>
              <a:rPr lang="ja-JP" altLang="en-US" dirty="0" smtClean="0">
                <a:latin typeface="Arial"/>
                <a:cs typeface="+mn-cs"/>
              </a:rPr>
              <a:t>“</a:t>
            </a:r>
            <a:r>
              <a:rPr lang="en-US" dirty="0" smtClean="0">
                <a:cs typeface="+mn-cs"/>
              </a:rPr>
              <a:t>It is improper to use statistical </a:t>
            </a:r>
            <a:r>
              <a:rPr lang="fr-FR" altLang="ja-JP" dirty="0" smtClean="0">
                <a:latin typeface="Arial"/>
                <a:cs typeface="+mn-cs"/>
              </a:rPr>
              <a:t>'</a:t>
            </a:r>
            <a:r>
              <a:rPr lang="en-US" dirty="0" smtClean="0">
                <a:cs typeface="+mn-cs"/>
              </a:rPr>
              <a:t>averages</a:t>
            </a:r>
            <a:r>
              <a:rPr lang="fr-FR" altLang="ja-JP" dirty="0" smtClean="0">
                <a:latin typeface="Arial"/>
                <a:cs typeface="+mn-cs"/>
              </a:rPr>
              <a:t>'</a:t>
            </a:r>
            <a:r>
              <a:rPr lang="en-US" dirty="0" smtClean="0">
                <a:cs typeface="+mn-cs"/>
              </a:rPr>
              <a:t> in situations where many entities are being compared with only one entity. In this case, 994 sequences from 1669 modern humans are compared with one sequence from one </a:t>
            </a:r>
            <a:r>
              <a:rPr lang="en-US" dirty="0" err="1" smtClean="0">
                <a:cs typeface="+mn-cs"/>
              </a:rPr>
              <a:t>Neandertal</a:t>
            </a:r>
            <a:r>
              <a:rPr lang="en-US" dirty="0" smtClean="0">
                <a:cs typeface="+mn-cs"/>
              </a:rPr>
              <a:t>. Thus, there is no </a:t>
            </a:r>
            <a:r>
              <a:rPr lang="en-US" dirty="0" err="1" smtClean="0">
                <a:cs typeface="+mn-cs"/>
              </a:rPr>
              <a:t>Neandertal</a:t>
            </a:r>
            <a:r>
              <a:rPr lang="en-US" dirty="0" smtClean="0">
                <a:cs typeface="+mn-cs"/>
              </a:rPr>
              <a:t> </a:t>
            </a:r>
            <a:r>
              <a:rPr lang="fr-FR" altLang="ja-JP" dirty="0" smtClean="0">
                <a:latin typeface="Arial"/>
                <a:cs typeface="+mn-cs"/>
              </a:rPr>
              <a:t>'</a:t>
            </a:r>
            <a:r>
              <a:rPr lang="en-US" dirty="0" smtClean="0">
                <a:cs typeface="+mn-cs"/>
              </a:rPr>
              <a:t>average,</a:t>
            </a:r>
            <a:r>
              <a:rPr lang="fr-FR" altLang="ja-JP" dirty="0" smtClean="0">
                <a:latin typeface="Arial"/>
                <a:cs typeface="+mn-cs"/>
              </a:rPr>
              <a:t>'</a:t>
            </a:r>
            <a:r>
              <a:rPr lang="en-US" dirty="0" smtClean="0">
                <a:cs typeface="+mn-cs"/>
              </a:rPr>
              <a:t> and the comparison is not valid.</a:t>
            </a:r>
            <a:r>
              <a:rPr lang="ja-JP" altLang="en-US" dirty="0" smtClean="0">
                <a:latin typeface="Arial"/>
                <a:cs typeface="+mn-cs"/>
              </a:rPr>
              <a:t>”</a:t>
            </a:r>
            <a:endParaRPr lang="en-US" dirty="0" smtClean="0">
              <a:cs typeface="+mn-cs"/>
            </a:endParaRPr>
          </a:p>
        </p:txBody>
      </p:sp>
      <p:sp>
        <p:nvSpPr>
          <p:cNvPr id="405508" name="Text Box 4"/>
          <p:cNvSpPr txBox="1">
            <a:spLocks noChangeArrowheads="1"/>
          </p:cNvSpPr>
          <p:nvPr/>
        </p:nvSpPr>
        <p:spPr bwMode="auto">
          <a:xfrm>
            <a:off x="420688" y="1160463"/>
            <a:ext cx="8142287" cy="1373187"/>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a:cs typeface="+mn-cs"/>
              </a:rPr>
              <a:t>Marvin Lubenow (Th.M., M.S. Anthropology), </a:t>
            </a:r>
            <a:r>
              <a:rPr lang="ja-JP" altLang="en-US" sz="2800">
                <a:latin typeface="Arial"/>
                <a:cs typeface="+mn-cs"/>
              </a:rPr>
              <a:t>“</a:t>
            </a:r>
            <a:r>
              <a:rPr lang="en-US" sz="2800">
                <a:cs typeface="+mn-cs"/>
              </a:rPr>
              <a:t>Recovery of Neandertal mtDNA: AN Evaluation,</a:t>
            </a:r>
            <a:r>
              <a:rPr lang="ja-JP" altLang="en-US" sz="2800">
                <a:latin typeface="Arial"/>
                <a:cs typeface="+mn-cs"/>
              </a:rPr>
              <a:t>”</a:t>
            </a:r>
            <a:r>
              <a:rPr lang="en-US" sz="2800">
                <a:cs typeface="+mn-cs"/>
              </a:rPr>
              <a:t> </a:t>
            </a:r>
            <a:r>
              <a:rPr lang="en-US" sz="2800" i="1">
                <a:cs typeface="+mn-cs"/>
              </a:rPr>
              <a:t>CEN</a:t>
            </a:r>
            <a:r>
              <a:rPr lang="en-US" sz="2800">
                <a:cs typeface="+mn-cs"/>
              </a:rPr>
              <a:t> </a:t>
            </a:r>
            <a:r>
              <a:rPr lang="en-US" sz="2800" i="1">
                <a:cs typeface="+mn-cs"/>
              </a:rPr>
              <a:t>Technical Journal</a:t>
            </a:r>
            <a:r>
              <a:rPr lang="en-US" sz="2800">
                <a:cs typeface="+mn-cs"/>
              </a:rPr>
              <a:t>, 1998.</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5508"/>
                                        </p:tgtEl>
                                        <p:attrNameLst>
                                          <p:attrName>style.visibility</p:attrName>
                                        </p:attrNameLst>
                                      </p:cBhvr>
                                      <p:to>
                                        <p:strVal val="visible"/>
                                      </p:to>
                                    </p:set>
                                    <p:animEffect transition="in" filter="fade">
                                      <p:cBhvr>
                                        <p:cTn id="7" dur="500"/>
                                        <p:tgtEl>
                                          <p:spTgt spid="405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5507">
                                            <p:txEl>
                                              <p:pRg st="0" end="0"/>
                                            </p:txEl>
                                          </p:spTgt>
                                        </p:tgtEl>
                                        <p:attrNameLst>
                                          <p:attrName>style.visibility</p:attrName>
                                        </p:attrNameLst>
                                      </p:cBhvr>
                                      <p:to>
                                        <p:strVal val="visible"/>
                                      </p:to>
                                    </p:set>
                                    <p:animEffect transition="in" filter="fade">
                                      <p:cBhvr>
                                        <p:cTn id="12" dur="500"/>
                                        <p:tgtEl>
                                          <p:spTgt spid="405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P spid="40550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r>
              <a:rPr lang="en-US" smtClean="0">
                <a:cs typeface="+mj-cs"/>
              </a:rPr>
              <a:t>Differences</a:t>
            </a:r>
          </a:p>
        </p:txBody>
      </p:sp>
      <p:sp>
        <p:nvSpPr>
          <p:cNvPr id="406531" name="Rectangle 3"/>
          <p:cNvSpPr>
            <a:spLocks noGrp="1" noChangeArrowheads="1"/>
          </p:cNvSpPr>
          <p:nvPr>
            <p:ph type="body" idx="1"/>
          </p:nvPr>
        </p:nvSpPr>
        <p:spPr>
          <a:xfrm>
            <a:off x="182563" y="2351088"/>
            <a:ext cx="8229600" cy="1246187"/>
          </a:xfrm>
        </p:spPr>
        <p:txBody>
          <a:bodyPr/>
          <a:lstStyle/>
          <a:p>
            <a:pPr eaLnBrk="1" hangingPunct="1">
              <a:spcBef>
                <a:spcPct val="40000"/>
              </a:spcBef>
              <a:defRPr/>
            </a:pPr>
            <a:r>
              <a:rPr lang="en-US" smtClean="0">
                <a:cs typeface="+mn-cs"/>
              </a:rPr>
              <a:t>Between modern humans the range is from 1 to 24 mtDNA differences</a:t>
            </a:r>
          </a:p>
        </p:txBody>
      </p:sp>
      <p:sp>
        <p:nvSpPr>
          <p:cNvPr id="406532" name="Text Box 4"/>
          <p:cNvSpPr txBox="1">
            <a:spLocks noChangeArrowheads="1"/>
          </p:cNvSpPr>
          <p:nvPr/>
        </p:nvSpPr>
        <p:spPr bwMode="auto">
          <a:xfrm>
            <a:off x="1190625" y="5848350"/>
            <a:ext cx="6472238" cy="669925"/>
          </a:xfrm>
          <a:prstGeom prst="rect">
            <a:avLst/>
          </a:prstGeom>
          <a:solidFill>
            <a:schemeClr val="tx1"/>
          </a:solidFill>
          <a:ln w="28575">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chemeClr val="bg1"/>
                </a:solidFill>
                <a:effectLst>
                  <a:outerShdw blurRad="38100" dist="38100" dir="2700000" algn="tl">
                    <a:srgbClr val="808080"/>
                  </a:outerShdw>
                </a:effectLst>
                <a:cs typeface="+mn-cs"/>
              </a:rPr>
              <a:t>What does this mean?</a:t>
            </a:r>
          </a:p>
        </p:txBody>
      </p:sp>
      <p:grpSp>
        <p:nvGrpSpPr>
          <p:cNvPr id="406533" name="Group 5"/>
          <p:cNvGrpSpPr>
            <a:grpSpLocks/>
          </p:cNvGrpSpPr>
          <p:nvPr/>
        </p:nvGrpSpPr>
        <p:grpSpPr bwMode="auto">
          <a:xfrm>
            <a:off x="681038" y="3679825"/>
            <a:ext cx="6283325" cy="565150"/>
            <a:chOff x="429" y="2318"/>
            <a:chExt cx="3958" cy="356"/>
          </a:xfrm>
        </p:grpSpPr>
        <p:sp>
          <p:nvSpPr>
            <p:cNvPr id="406534" name="Rectangle 6"/>
            <p:cNvSpPr>
              <a:spLocks noChangeArrowheads="1"/>
            </p:cNvSpPr>
            <p:nvPr/>
          </p:nvSpPr>
          <p:spPr bwMode="auto">
            <a:xfrm>
              <a:off x="429" y="2354"/>
              <a:ext cx="3374" cy="320"/>
            </a:xfrm>
            <a:prstGeom prst="rect">
              <a:avLst/>
            </a:prstGeom>
            <a:solidFill>
              <a:schemeClr val="bg1"/>
            </a:solidFill>
            <a:ln w="38100">
              <a:solidFill>
                <a:srgbClr val="000066"/>
              </a:solidFill>
              <a:miter lim="800000"/>
              <a:headEnd/>
              <a:tailEnd/>
            </a:ln>
            <a:effectLst>
              <a:outerShdw blurRad="63500" dist="38099" dir="2700000" algn="ctr" rotWithShape="0">
                <a:schemeClr val="tx1">
                  <a:alpha val="74998"/>
                </a:schemeClr>
              </a:outerShdw>
            </a:effectLst>
          </p:spPr>
          <p:txBody>
            <a:bodyPr wrap="none" anchor="ctr"/>
            <a:lstStyle/>
            <a:p>
              <a:pPr>
                <a:defRPr/>
              </a:pPr>
              <a:r>
                <a:rPr lang="en-US">
                  <a:solidFill>
                    <a:schemeClr val="tx1"/>
                  </a:solidFill>
                  <a:cs typeface="+mn-cs"/>
                </a:rPr>
                <a:t>Neanderthal and human</a:t>
              </a:r>
            </a:p>
          </p:txBody>
        </p:sp>
        <p:sp>
          <p:nvSpPr>
            <p:cNvPr id="33806" name="WordArt 7"/>
            <p:cNvSpPr>
              <a:spLocks noChangeArrowheads="1" noChangeShapeType="1" noTextEdit="1"/>
            </p:cNvSpPr>
            <p:nvPr/>
          </p:nvSpPr>
          <p:spPr bwMode="auto">
            <a:xfrm>
              <a:off x="3912" y="2318"/>
              <a:ext cx="475" cy="344"/>
            </a:xfrm>
            <a:prstGeom prst="rect">
              <a:avLst/>
            </a:prstGeom>
          </p:spPr>
          <p:txBody>
            <a:bodyPr wrap="none" fromWordArt="1">
              <a:prstTxWarp prst="textPlain">
                <a:avLst>
                  <a:gd name="adj" fmla="val 50000"/>
                </a:avLst>
              </a:prstTxWarp>
            </a:bodyPr>
            <a:lstStyle/>
            <a:p>
              <a:pPr algn="ctr"/>
              <a:r>
                <a:rPr lang="is-IS" sz="3600" kern="10">
                  <a:ln w="9525">
                    <a:solidFill>
                      <a:srgbClr val="000000"/>
                    </a:solidFill>
                    <a:round/>
                    <a:headEnd/>
                    <a:tailEnd/>
                  </a:ln>
                  <a:solidFill>
                    <a:srgbClr val="FFFF66"/>
                  </a:solidFill>
                  <a:latin typeface="Arial Black"/>
                  <a:ea typeface="Arial Black"/>
                  <a:cs typeface="Arial Black"/>
                </a:rPr>
                <a:t>22</a:t>
              </a:r>
              <a:endParaRPr lang="en-US" sz="3600" kern="10">
                <a:ln w="9525">
                  <a:solidFill>
                    <a:srgbClr val="000000"/>
                  </a:solidFill>
                  <a:round/>
                  <a:headEnd/>
                  <a:tailEnd/>
                </a:ln>
                <a:solidFill>
                  <a:srgbClr val="FFFF66"/>
                </a:solidFill>
                <a:latin typeface="Arial Black"/>
                <a:ea typeface="Arial Black"/>
                <a:cs typeface="Arial Black"/>
              </a:endParaRPr>
            </a:p>
          </p:txBody>
        </p:sp>
      </p:grpSp>
      <p:grpSp>
        <p:nvGrpSpPr>
          <p:cNvPr id="406536" name="Group 8"/>
          <p:cNvGrpSpPr>
            <a:grpSpLocks/>
          </p:cNvGrpSpPr>
          <p:nvPr/>
        </p:nvGrpSpPr>
        <p:grpSpPr bwMode="auto">
          <a:xfrm>
            <a:off x="681038" y="4970463"/>
            <a:ext cx="6856412" cy="577850"/>
            <a:chOff x="429" y="3131"/>
            <a:chExt cx="4319" cy="364"/>
          </a:xfrm>
        </p:grpSpPr>
        <p:sp>
          <p:nvSpPr>
            <p:cNvPr id="406537" name="Rectangle 9"/>
            <p:cNvSpPr>
              <a:spLocks noChangeArrowheads="1"/>
            </p:cNvSpPr>
            <p:nvPr/>
          </p:nvSpPr>
          <p:spPr bwMode="auto">
            <a:xfrm>
              <a:off x="429" y="3175"/>
              <a:ext cx="3758" cy="320"/>
            </a:xfrm>
            <a:prstGeom prst="rect">
              <a:avLst/>
            </a:prstGeom>
            <a:solidFill>
              <a:schemeClr val="bg1"/>
            </a:solidFill>
            <a:ln w="38100">
              <a:solidFill>
                <a:srgbClr val="000066"/>
              </a:solidFill>
              <a:miter lim="800000"/>
              <a:headEnd/>
              <a:tailEnd/>
            </a:ln>
            <a:effectLst>
              <a:outerShdw blurRad="63500" dist="38099" dir="2700000" algn="ctr" rotWithShape="0">
                <a:schemeClr val="tx1">
                  <a:alpha val="74998"/>
                </a:schemeClr>
              </a:outerShdw>
            </a:effectLst>
          </p:spPr>
          <p:txBody>
            <a:bodyPr wrap="none" anchor="ctr"/>
            <a:lstStyle/>
            <a:p>
              <a:pPr>
                <a:defRPr/>
              </a:pPr>
              <a:r>
                <a:rPr lang="en-US">
                  <a:solidFill>
                    <a:schemeClr val="tx1"/>
                  </a:solidFill>
                  <a:effectLst>
                    <a:outerShdw blurRad="38100" dist="38100" dir="2700000" algn="tl">
                      <a:srgbClr val="DDDDDD"/>
                    </a:outerShdw>
                  </a:effectLst>
                  <a:cs typeface="+mn-cs"/>
                </a:rPr>
                <a:t>Human and human</a:t>
              </a:r>
            </a:p>
          </p:txBody>
        </p:sp>
        <p:sp>
          <p:nvSpPr>
            <p:cNvPr id="33804" name="WordArt 10"/>
            <p:cNvSpPr>
              <a:spLocks noChangeArrowheads="1" noChangeShapeType="1" noTextEdit="1"/>
            </p:cNvSpPr>
            <p:nvPr/>
          </p:nvSpPr>
          <p:spPr bwMode="auto">
            <a:xfrm>
              <a:off x="4273" y="3131"/>
              <a:ext cx="475" cy="344"/>
            </a:xfrm>
            <a:prstGeom prst="rect">
              <a:avLst/>
            </a:prstGeom>
          </p:spPr>
          <p:txBody>
            <a:bodyPr wrap="none" fromWordArt="1">
              <a:prstTxWarp prst="textPlain">
                <a:avLst>
                  <a:gd name="adj" fmla="val 50000"/>
                </a:avLst>
              </a:prstTxWarp>
            </a:bodyPr>
            <a:lstStyle/>
            <a:p>
              <a:pPr algn="ctr"/>
              <a:r>
                <a:rPr lang="is-IS" sz="3600" kern="10">
                  <a:ln w="9525">
                    <a:solidFill>
                      <a:srgbClr val="000000"/>
                    </a:solidFill>
                    <a:round/>
                    <a:headEnd/>
                    <a:tailEnd/>
                  </a:ln>
                  <a:solidFill>
                    <a:srgbClr val="FFFF66"/>
                  </a:solidFill>
                  <a:latin typeface="Arial Black"/>
                  <a:ea typeface="Arial Black"/>
                  <a:cs typeface="Arial Black"/>
                </a:rPr>
                <a:t>24</a:t>
              </a:r>
              <a:endParaRPr lang="en-US" sz="3600" kern="10">
                <a:ln w="9525">
                  <a:solidFill>
                    <a:srgbClr val="000000"/>
                  </a:solidFill>
                  <a:round/>
                  <a:headEnd/>
                  <a:tailEnd/>
                </a:ln>
                <a:solidFill>
                  <a:srgbClr val="FFFF66"/>
                </a:solidFill>
                <a:latin typeface="Arial Black"/>
                <a:ea typeface="Arial Black"/>
                <a:cs typeface="Arial Black"/>
              </a:endParaRPr>
            </a:p>
          </p:txBody>
        </p:sp>
      </p:grpSp>
      <p:sp>
        <p:nvSpPr>
          <p:cNvPr id="406539" name="Text Box 11"/>
          <p:cNvSpPr txBox="1">
            <a:spLocks noChangeArrowheads="1"/>
          </p:cNvSpPr>
          <p:nvPr/>
        </p:nvSpPr>
        <p:spPr bwMode="auto">
          <a:xfrm>
            <a:off x="215900" y="1189038"/>
            <a:ext cx="8491538" cy="10668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7663" indent="-347663">
              <a:defRPr>
                <a:solidFill>
                  <a:schemeClr val="tx1"/>
                </a:solidFill>
                <a:latin typeface="Arial" charset="0"/>
                <a:ea typeface="ＭＳ Ｐゴシック" charset="0"/>
              </a:defRPr>
            </a:lvl1pPr>
            <a:lvl2pPr marL="579438">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40000"/>
              </a:spcBef>
              <a:buClr>
                <a:srgbClr val="FFCC66"/>
              </a:buClr>
              <a:buSzPct val="70000"/>
              <a:buFont typeface="Wingdings" charset="0"/>
              <a:buChar char="u"/>
              <a:defRPr/>
            </a:pPr>
            <a:r>
              <a:rPr lang="en-US" smtClean="0">
                <a:solidFill>
                  <a:srgbClr val="FFFFFF"/>
                </a:solidFill>
                <a:cs typeface="+mn-cs"/>
              </a:rPr>
              <a:t>When compared to modern humans there were 22 mtDNA substitution differences</a:t>
            </a:r>
          </a:p>
        </p:txBody>
      </p:sp>
      <p:sp>
        <p:nvSpPr>
          <p:cNvPr id="406540" name="Line 12"/>
          <p:cNvSpPr>
            <a:spLocks noChangeShapeType="1"/>
          </p:cNvSpPr>
          <p:nvPr/>
        </p:nvSpPr>
        <p:spPr bwMode="auto">
          <a:xfrm>
            <a:off x="738188" y="4267200"/>
            <a:ext cx="0" cy="1247775"/>
          </a:xfrm>
          <a:prstGeom prst="line">
            <a:avLst/>
          </a:prstGeom>
          <a:noFill/>
          <a:ln w="1016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a:defRPr/>
            </a:pPr>
            <a:endParaRPr lang="en-US">
              <a:cs typeface="+mn-cs"/>
            </a:endParaRPr>
          </a:p>
        </p:txBody>
      </p:sp>
      <p:sp>
        <p:nvSpPr>
          <p:cNvPr id="406541" name="Line 13"/>
          <p:cNvSpPr>
            <a:spLocks noChangeShapeType="1"/>
          </p:cNvSpPr>
          <p:nvPr/>
        </p:nvSpPr>
        <p:spPr bwMode="auto">
          <a:xfrm>
            <a:off x="6008688" y="4252913"/>
            <a:ext cx="0" cy="1289050"/>
          </a:xfrm>
          <a:prstGeom prst="line">
            <a:avLst/>
          </a:prstGeom>
          <a:noFill/>
          <a:ln w="1016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a:defRPr/>
            </a:pPr>
            <a:endParaRPr lang="en-US">
              <a:cs typeface="+mn-cs"/>
            </a:endParaRPr>
          </a:p>
        </p:txBody>
      </p:sp>
      <p:sp>
        <p:nvSpPr>
          <p:cNvPr id="406543" name="Rectangle 15"/>
          <p:cNvSpPr>
            <a:spLocks noChangeArrowheads="1"/>
          </p:cNvSpPr>
          <p:nvPr/>
        </p:nvSpPr>
        <p:spPr bwMode="auto">
          <a:xfrm>
            <a:off x="6035675" y="5065713"/>
            <a:ext cx="581025" cy="46831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6539"/>
                                        </p:tgtEl>
                                        <p:attrNameLst>
                                          <p:attrName>style.visibility</p:attrName>
                                        </p:attrNameLst>
                                      </p:cBhvr>
                                      <p:to>
                                        <p:strVal val="visible"/>
                                      </p:to>
                                    </p:set>
                                    <p:animEffect transition="in" filter="fade">
                                      <p:cBhvr>
                                        <p:cTn id="7" dur="500"/>
                                        <p:tgtEl>
                                          <p:spTgt spid="40653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06533"/>
                                        </p:tgtEl>
                                        <p:attrNameLst>
                                          <p:attrName>style.visibility</p:attrName>
                                        </p:attrNameLst>
                                      </p:cBhvr>
                                      <p:to>
                                        <p:strVal val="visible"/>
                                      </p:to>
                                    </p:set>
                                    <p:animEffect transition="in" filter="fade">
                                      <p:cBhvr>
                                        <p:cTn id="11" dur="500"/>
                                        <p:tgtEl>
                                          <p:spTgt spid="4065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6531">
                                            <p:txEl>
                                              <p:pRg st="0" end="0"/>
                                            </p:txEl>
                                          </p:spTgt>
                                        </p:tgtEl>
                                        <p:attrNameLst>
                                          <p:attrName>style.visibility</p:attrName>
                                        </p:attrNameLst>
                                      </p:cBhvr>
                                      <p:to>
                                        <p:strVal val="visible"/>
                                      </p:to>
                                    </p:set>
                                    <p:animEffect transition="in" filter="fade">
                                      <p:cBhvr>
                                        <p:cTn id="16" dur="500"/>
                                        <p:tgtEl>
                                          <p:spTgt spid="406531">
                                            <p:txEl>
                                              <p:pRg st="0" end="0"/>
                                            </p:txEl>
                                          </p:spTgt>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406536"/>
                                        </p:tgtEl>
                                        <p:attrNameLst>
                                          <p:attrName>style.visibility</p:attrName>
                                        </p:attrNameLst>
                                      </p:cBhvr>
                                      <p:to>
                                        <p:strVal val="visible"/>
                                      </p:to>
                                    </p:set>
                                    <p:animEffect transition="in" filter="fade">
                                      <p:cBhvr>
                                        <p:cTn id="20" dur="500"/>
                                        <p:tgtEl>
                                          <p:spTgt spid="406536"/>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406541"/>
                                        </p:tgtEl>
                                        <p:attrNameLst>
                                          <p:attrName>style.visibility</p:attrName>
                                        </p:attrNameLst>
                                      </p:cBhvr>
                                      <p:to>
                                        <p:strVal val="visible"/>
                                      </p:to>
                                    </p:set>
                                    <p:animEffect transition="in" filter="wipe(up)">
                                      <p:cBhvr>
                                        <p:cTn id="24" dur="500"/>
                                        <p:tgtEl>
                                          <p:spTgt spid="406541"/>
                                        </p:tgtEl>
                                      </p:cBhvr>
                                    </p:animEffect>
                                  </p:childTnLst>
                                </p:cTn>
                              </p:par>
                            </p:childTnLst>
                          </p:cTn>
                        </p:par>
                        <p:par>
                          <p:cTn id="25" fill="hold" nodeType="afterGroup">
                            <p:stCondLst>
                              <p:cond delay="1500"/>
                            </p:stCondLst>
                            <p:childTnLst>
                              <p:par>
                                <p:cTn id="26" presetID="22" presetClass="entr" presetSubtype="1" fill="hold" nodeType="afterEffect">
                                  <p:stCondLst>
                                    <p:cond delay="0"/>
                                  </p:stCondLst>
                                  <p:childTnLst>
                                    <p:set>
                                      <p:cBhvr>
                                        <p:cTn id="27" dur="1" fill="hold">
                                          <p:stCondLst>
                                            <p:cond delay="0"/>
                                          </p:stCondLst>
                                        </p:cTn>
                                        <p:tgtEl>
                                          <p:spTgt spid="406540"/>
                                        </p:tgtEl>
                                        <p:attrNameLst>
                                          <p:attrName>style.visibility</p:attrName>
                                        </p:attrNameLst>
                                      </p:cBhvr>
                                      <p:to>
                                        <p:strVal val="visible"/>
                                      </p:to>
                                    </p:set>
                                    <p:animEffect transition="in" filter="wipe(up)">
                                      <p:cBhvr>
                                        <p:cTn id="28" dur="500"/>
                                        <p:tgtEl>
                                          <p:spTgt spid="40654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06532"/>
                                        </p:tgtEl>
                                        <p:attrNameLst>
                                          <p:attrName>style.visibility</p:attrName>
                                        </p:attrNameLst>
                                      </p:cBhvr>
                                      <p:to>
                                        <p:strVal val="visible"/>
                                      </p:to>
                                    </p:set>
                                    <p:anim calcmode="lin" valueType="num">
                                      <p:cBhvr>
                                        <p:cTn id="33" dur="500" fill="hold"/>
                                        <p:tgtEl>
                                          <p:spTgt spid="406532"/>
                                        </p:tgtEl>
                                        <p:attrNameLst>
                                          <p:attrName>ppt_w</p:attrName>
                                        </p:attrNameLst>
                                      </p:cBhvr>
                                      <p:tavLst>
                                        <p:tav tm="0">
                                          <p:val>
                                            <p:fltVal val="0"/>
                                          </p:val>
                                        </p:tav>
                                        <p:tav tm="100000">
                                          <p:val>
                                            <p:strVal val="#ppt_w"/>
                                          </p:val>
                                        </p:tav>
                                      </p:tavLst>
                                    </p:anim>
                                    <p:anim calcmode="lin" valueType="num">
                                      <p:cBhvr>
                                        <p:cTn id="34" dur="500" fill="hold"/>
                                        <p:tgtEl>
                                          <p:spTgt spid="4065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p:bldP spid="406532" grpId="0" animBg="1"/>
      <p:bldP spid="40653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pPr eaLnBrk="1" hangingPunct="1">
              <a:defRPr/>
            </a:pPr>
            <a:r>
              <a:rPr lang="en-US" smtClean="0">
                <a:cs typeface="+mj-cs"/>
              </a:rPr>
              <a:t>Evolution and Logic</a:t>
            </a:r>
          </a:p>
        </p:txBody>
      </p:sp>
      <p:sp>
        <p:nvSpPr>
          <p:cNvPr id="407555" name="Rectangle 3"/>
          <p:cNvSpPr>
            <a:spLocks noGrp="1" noChangeArrowheads="1"/>
          </p:cNvSpPr>
          <p:nvPr>
            <p:ph type="body" idx="1"/>
          </p:nvPr>
        </p:nvSpPr>
        <p:spPr>
          <a:xfrm>
            <a:off x="473075" y="1204913"/>
            <a:ext cx="8229600" cy="1738312"/>
          </a:xfrm>
        </p:spPr>
        <p:txBody>
          <a:bodyPr/>
          <a:lstStyle/>
          <a:p>
            <a:pPr eaLnBrk="1" hangingPunct="1">
              <a:defRPr/>
            </a:pPr>
            <a:r>
              <a:rPr lang="en-US" smtClean="0">
                <a:cs typeface="+mn-cs"/>
              </a:rPr>
              <a:t>There are a few modern humans who differ by 2 substitutions more than the Neanderthal individual</a:t>
            </a:r>
          </a:p>
        </p:txBody>
      </p:sp>
      <p:sp>
        <p:nvSpPr>
          <p:cNvPr id="407556" name="Rectangle 4"/>
          <p:cNvSpPr>
            <a:spLocks noChangeArrowheads="1"/>
          </p:cNvSpPr>
          <p:nvPr/>
        </p:nvSpPr>
        <p:spPr bwMode="auto">
          <a:xfrm>
            <a:off x="466725" y="2997200"/>
            <a:ext cx="8375650" cy="1738313"/>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Clr>
                <a:srgbClr val="FFCC66"/>
              </a:buClr>
              <a:buSzPct val="70000"/>
              <a:buFont typeface="Wingdings" charset="0"/>
              <a:buChar char="u"/>
              <a:defRPr/>
            </a:pPr>
            <a:r>
              <a:rPr lang="en-US">
                <a:solidFill>
                  <a:srgbClr val="FFFFFF"/>
                </a:solidFill>
                <a:cs typeface="+mn-cs"/>
              </a:rPr>
              <a:t>Therefore, using evolutionists logic, these people are a separate species (not human)</a:t>
            </a:r>
          </a:p>
        </p:txBody>
      </p:sp>
      <p:sp>
        <p:nvSpPr>
          <p:cNvPr id="407557" name="Text Box 5"/>
          <p:cNvSpPr txBox="1">
            <a:spLocks noChangeArrowheads="1"/>
          </p:cNvSpPr>
          <p:nvPr/>
        </p:nvSpPr>
        <p:spPr bwMode="auto">
          <a:xfrm>
            <a:off x="1146175" y="4745038"/>
            <a:ext cx="6850063" cy="1219200"/>
          </a:xfrm>
          <a:prstGeom prst="rect">
            <a:avLst/>
          </a:prstGeom>
          <a:solidFill>
            <a:schemeClr val="tx1"/>
          </a:solidFill>
          <a:ln w="28575">
            <a:solidFill>
              <a:srgbClr val="0000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a:solidFill>
                  <a:schemeClr val="bg1"/>
                </a:solidFill>
                <a:cs typeface="+mn-cs"/>
              </a:rPr>
              <a:t>~ 8% of the people here tonight are not human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7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7556"/>
                                        </p:tgtEl>
                                        <p:attrNameLst>
                                          <p:attrName>style.visibility</p:attrName>
                                        </p:attrNameLst>
                                      </p:cBhvr>
                                      <p:to>
                                        <p:strVal val="visible"/>
                                      </p:to>
                                    </p:set>
                                  </p:childTnLst>
                                </p:cTn>
                              </p:par>
                            </p:childTnLst>
                          </p:cTn>
                        </p:par>
                        <p:par>
                          <p:cTn id="11" fill="hold" nodeType="afterGroup">
                            <p:stCondLst>
                              <p:cond delay="500"/>
                            </p:stCondLst>
                            <p:childTnLst>
                              <p:par>
                                <p:cTn id="12" presetID="17" presetClass="entr" presetSubtype="10" fill="hold" grpId="0" nodeType="afterEffect">
                                  <p:stCondLst>
                                    <p:cond delay="2000"/>
                                  </p:stCondLst>
                                  <p:childTnLst>
                                    <p:set>
                                      <p:cBhvr>
                                        <p:cTn id="13" dur="1" fill="hold">
                                          <p:stCondLst>
                                            <p:cond delay="0"/>
                                          </p:stCondLst>
                                        </p:cTn>
                                        <p:tgtEl>
                                          <p:spTgt spid="407557"/>
                                        </p:tgtEl>
                                        <p:attrNameLst>
                                          <p:attrName>style.visibility</p:attrName>
                                        </p:attrNameLst>
                                      </p:cBhvr>
                                      <p:to>
                                        <p:strVal val="visible"/>
                                      </p:to>
                                    </p:set>
                                    <p:anim calcmode="lin" valueType="num">
                                      <p:cBhvr>
                                        <p:cTn id="14" dur="500" fill="hold"/>
                                        <p:tgtEl>
                                          <p:spTgt spid="407557"/>
                                        </p:tgtEl>
                                        <p:attrNameLst>
                                          <p:attrName>ppt_w</p:attrName>
                                        </p:attrNameLst>
                                      </p:cBhvr>
                                      <p:tavLst>
                                        <p:tav tm="0">
                                          <p:val>
                                            <p:fltVal val="0"/>
                                          </p:val>
                                        </p:tav>
                                        <p:tav tm="100000">
                                          <p:val>
                                            <p:strVal val="#ppt_w"/>
                                          </p:val>
                                        </p:tav>
                                      </p:tavLst>
                                    </p:anim>
                                    <p:anim calcmode="lin" valueType="num">
                                      <p:cBhvr>
                                        <p:cTn id="15" dur="500" fill="hold"/>
                                        <p:tgtEl>
                                          <p:spTgt spid="4075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autoUpdateAnimBg="0" advAuto="0"/>
      <p:bldP spid="407556" grpId="0" autoUpdateAnimBg="0"/>
      <p:bldP spid="40755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pPr eaLnBrk="1" hangingPunct="1">
              <a:defRPr/>
            </a:pPr>
            <a:r>
              <a:rPr lang="en-US" smtClean="0">
                <a:cs typeface="+mj-cs"/>
              </a:rPr>
              <a:t>Neandertal DNA</a:t>
            </a:r>
          </a:p>
        </p:txBody>
      </p:sp>
      <p:sp>
        <p:nvSpPr>
          <p:cNvPr id="408579" name="Rectangle 3"/>
          <p:cNvSpPr>
            <a:spLocks noGrp="1" noChangeArrowheads="1"/>
          </p:cNvSpPr>
          <p:nvPr>
            <p:ph type="body" idx="1"/>
          </p:nvPr>
        </p:nvSpPr>
        <p:spPr>
          <a:xfrm>
            <a:off x="468313" y="4019550"/>
            <a:ext cx="8229600" cy="1666875"/>
          </a:xfrm>
        </p:spPr>
        <p:txBody>
          <a:bodyPr/>
          <a:lstStyle/>
          <a:p>
            <a:pPr marL="0" indent="0" eaLnBrk="1" hangingPunct="1">
              <a:buFont typeface="Wingdings" charset="0"/>
              <a:buNone/>
              <a:defRPr/>
            </a:pPr>
            <a:r>
              <a:rPr lang="ja-JP" altLang="en-US" sz="3600" smtClean="0">
                <a:latin typeface="Arial"/>
                <a:cs typeface="+mn-cs"/>
              </a:rPr>
              <a:t>“</a:t>
            </a:r>
            <a:r>
              <a:rPr lang="en-US" sz="3600" smtClean="0">
                <a:cs typeface="+mn-cs"/>
              </a:rPr>
              <a:t>Analysis of Neanderthal DNA failed to demonstrate any significance from DNA of modern humans.</a:t>
            </a:r>
            <a:r>
              <a:rPr lang="ja-JP" altLang="en-US" sz="3600" smtClean="0">
                <a:latin typeface="Arial"/>
                <a:cs typeface="+mn-cs"/>
              </a:rPr>
              <a:t>”</a:t>
            </a:r>
            <a:endParaRPr lang="en-US" sz="3600" smtClean="0">
              <a:cs typeface="+mn-cs"/>
            </a:endParaRPr>
          </a:p>
        </p:txBody>
      </p:sp>
      <p:sp>
        <p:nvSpPr>
          <p:cNvPr id="408580" name="Text Box 4"/>
          <p:cNvSpPr txBox="1">
            <a:spLocks noChangeArrowheads="1"/>
          </p:cNvSpPr>
          <p:nvPr/>
        </p:nvSpPr>
        <p:spPr bwMode="auto">
          <a:xfrm>
            <a:off x="346075" y="1319213"/>
            <a:ext cx="8535988" cy="2227262"/>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a:solidFill>
                  <a:schemeClr val="bg1"/>
                </a:solidFill>
                <a:cs typeface="+mn-cs"/>
              </a:rPr>
              <a:t>Nicholas Comninellis, M.D., </a:t>
            </a:r>
            <a:r>
              <a:rPr lang="en-US" sz="2800" i="1">
                <a:solidFill>
                  <a:schemeClr val="bg1"/>
                </a:solidFill>
                <a:cs typeface="+mn-cs"/>
              </a:rPr>
              <a:t>Creative Defense: Evidence Against Evolution</a:t>
            </a:r>
            <a:r>
              <a:rPr lang="en-US" sz="2800">
                <a:solidFill>
                  <a:schemeClr val="bg1"/>
                </a:solidFill>
                <a:cs typeface="+mn-cs"/>
              </a:rPr>
              <a:t>, 2001, p. 195. (citing Marvin Lubenow, </a:t>
            </a:r>
            <a:r>
              <a:rPr lang="ja-JP" altLang="en-US" sz="2800">
                <a:solidFill>
                  <a:schemeClr val="bg1"/>
                </a:solidFill>
                <a:latin typeface="Arial"/>
                <a:cs typeface="+mn-cs"/>
              </a:rPr>
              <a:t>“</a:t>
            </a:r>
            <a:r>
              <a:rPr lang="en-US" sz="2800">
                <a:solidFill>
                  <a:schemeClr val="bg1"/>
                </a:solidFill>
                <a:cs typeface="+mn-cs"/>
              </a:rPr>
              <a:t>Recovery of Neanderthal mtDNA: An Evaluation,</a:t>
            </a:r>
            <a:r>
              <a:rPr lang="ja-JP" altLang="en-US" sz="2800">
                <a:solidFill>
                  <a:schemeClr val="bg1"/>
                </a:solidFill>
                <a:latin typeface="Arial"/>
                <a:cs typeface="+mn-cs"/>
              </a:rPr>
              <a:t>”</a:t>
            </a:r>
            <a:r>
              <a:rPr lang="en-US" sz="2800">
                <a:solidFill>
                  <a:schemeClr val="bg1"/>
                </a:solidFill>
                <a:cs typeface="+mn-cs"/>
              </a:rPr>
              <a:t> </a:t>
            </a:r>
            <a:r>
              <a:rPr lang="en-US" sz="2800" i="1">
                <a:solidFill>
                  <a:schemeClr val="bg1"/>
                </a:solidFill>
                <a:cs typeface="+mn-cs"/>
              </a:rPr>
              <a:t>Creation Ex Nihilo Technical Journal</a:t>
            </a:r>
            <a:r>
              <a:rPr lang="en-US" sz="2800">
                <a:solidFill>
                  <a:schemeClr val="bg1"/>
                </a:solidFill>
                <a:cs typeface="+mn-cs"/>
              </a:rPr>
              <a:t>, 1998.)</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8580"/>
                                        </p:tgtEl>
                                        <p:attrNameLst>
                                          <p:attrName>style.visibility</p:attrName>
                                        </p:attrNameLst>
                                      </p:cBhvr>
                                      <p:to>
                                        <p:strVal val="visible"/>
                                      </p:to>
                                    </p:set>
                                    <p:animEffect transition="in" filter="fade">
                                      <p:cBhvr>
                                        <p:cTn id="7" dur="500"/>
                                        <p:tgtEl>
                                          <p:spTgt spid="408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8579">
                                            <p:txEl>
                                              <p:pRg st="0" end="0"/>
                                            </p:txEl>
                                          </p:spTgt>
                                        </p:tgtEl>
                                        <p:attrNameLst>
                                          <p:attrName>style.visibility</p:attrName>
                                        </p:attrNameLst>
                                      </p:cBhvr>
                                      <p:to>
                                        <p:strVal val="visible"/>
                                      </p:to>
                                    </p:set>
                                    <p:animEffect transition="in" filter="fade">
                                      <p:cBhvr>
                                        <p:cTn id="12" dur="500"/>
                                        <p:tgtEl>
                                          <p:spTgt spid="408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p:bldP spid="40858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0"/>
            <a:ext cx="9144000" cy="858838"/>
          </a:xfrm>
        </p:spPr>
        <p:txBody>
          <a:bodyPr/>
          <a:lstStyle/>
          <a:p>
            <a:pPr eaLnBrk="1" hangingPunct="1">
              <a:defRPr/>
            </a:pPr>
            <a:r>
              <a:rPr lang="en-US" smtClean="0">
                <a:cs typeface="+mj-cs"/>
              </a:rPr>
              <a:t>History of Man</a:t>
            </a:r>
          </a:p>
        </p:txBody>
      </p:sp>
      <p:sp>
        <p:nvSpPr>
          <p:cNvPr id="6149" name="Rectangle 5"/>
          <p:cNvSpPr>
            <a:spLocks noChangeArrowheads="1"/>
          </p:cNvSpPr>
          <p:nvPr/>
        </p:nvSpPr>
        <p:spPr bwMode="auto">
          <a:xfrm>
            <a:off x="4518025" y="1033463"/>
            <a:ext cx="4397375" cy="17780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lnSpc>
                <a:spcPct val="90000"/>
              </a:lnSpc>
              <a:spcBef>
                <a:spcPct val="20000"/>
              </a:spcBef>
              <a:buClr>
                <a:srgbClr val="FFCC66"/>
              </a:buClr>
              <a:buSzPct val="70000"/>
              <a:buFont typeface="Wingdings" charset="0"/>
              <a:buNone/>
              <a:defRPr/>
            </a:pPr>
            <a:r>
              <a:rPr lang="en-US">
                <a:solidFill>
                  <a:srgbClr val="FFFFFF"/>
                </a:solidFill>
                <a:cs typeface="+mn-cs"/>
              </a:rPr>
              <a:t>Evolution begins with the assumption that man has evolved from ape-like creatures</a:t>
            </a:r>
          </a:p>
        </p:txBody>
      </p:sp>
      <p:grpSp>
        <p:nvGrpSpPr>
          <p:cNvPr id="6153" name="Group 9"/>
          <p:cNvGrpSpPr>
            <a:grpSpLocks/>
          </p:cNvGrpSpPr>
          <p:nvPr/>
        </p:nvGrpSpPr>
        <p:grpSpPr bwMode="auto">
          <a:xfrm>
            <a:off x="5210175" y="4648200"/>
            <a:ext cx="1406525" cy="1584325"/>
            <a:chOff x="3237" y="3072"/>
            <a:chExt cx="886" cy="998"/>
          </a:xfrm>
        </p:grpSpPr>
        <p:pic>
          <p:nvPicPr>
            <p:cNvPr id="7186" name="Picture 10" descr="ape fac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43" y="3087"/>
              <a:ext cx="865"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Rectangle 11"/>
            <p:cNvSpPr>
              <a:spLocks noChangeArrowheads="1"/>
            </p:cNvSpPr>
            <p:nvPr/>
          </p:nvSpPr>
          <p:spPr bwMode="auto">
            <a:xfrm>
              <a:off x="3237" y="3072"/>
              <a:ext cx="886" cy="997"/>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grpSp>
        <p:nvGrpSpPr>
          <p:cNvPr id="6156" name="Group 12"/>
          <p:cNvGrpSpPr>
            <a:grpSpLocks/>
          </p:cNvGrpSpPr>
          <p:nvPr/>
        </p:nvGrpSpPr>
        <p:grpSpPr bwMode="auto">
          <a:xfrm>
            <a:off x="6770688" y="4649788"/>
            <a:ext cx="1600200" cy="1587500"/>
            <a:chOff x="4310" y="3081"/>
            <a:chExt cx="1008" cy="981"/>
          </a:xfrm>
        </p:grpSpPr>
        <p:pic>
          <p:nvPicPr>
            <p:cNvPr id="7184" name="Picture 13" descr="ape fac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0" y="3084"/>
              <a:ext cx="1008"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Rectangle 14"/>
            <p:cNvSpPr>
              <a:spLocks noChangeArrowheads="1"/>
            </p:cNvSpPr>
            <p:nvPr/>
          </p:nvSpPr>
          <p:spPr bwMode="auto">
            <a:xfrm>
              <a:off x="4315" y="3081"/>
              <a:ext cx="997" cy="978"/>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grpSp>
        <p:nvGrpSpPr>
          <p:cNvPr id="6159" name="Group 15"/>
          <p:cNvGrpSpPr>
            <a:grpSpLocks/>
          </p:cNvGrpSpPr>
          <p:nvPr/>
        </p:nvGrpSpPr>
        <p:grpSpPr bwMode="auto">
          <a:xfrm>
            <a:off x="4110038" y="3005138"/>
            <a:ext cx="1428750" cy="1552575"/>
            <a:chOff x="2701" y="1847"/>
            <a:chExt cx="884" cy="970"/>
          </a:xfrm>
        </p:grpSpPr>
        <p:pic>
          <p:nvPicPr>
            <p:cNvPr id="7182" name="Picture 16" descr="aa-monkey fa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12" y="1860"/>
              <a:ext cx="872" cy="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Rectangle 17"/>
            <p:cNvSpPr>
              <a:spLocks noChangeArrowheads="1"/>
            </p:cNvSpPr>
            <p:nvPr/>
          </p:nvSpPr>
          <p:spPr bwMode="auto">
            <a:xfrm>
              <a:off x="2701" y="1847"/>
              <a:ext cx="884" cy="963"/>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grpSp>
        <p:nvGrpSpPr>
          <p:cNvPr id="6162" name="Group 18"/>
          <p:cNvGrpSpPr>
            <a:grpSpLocks/>
          </p:cNvGrpSpPr>
          <p:nvPr/>
        </p:nvGrpSpPr>
        <p:grpSpPr bwMode="auto">
          <a:xfrm>
            <a:off x="7646988" y="2994025"/>
            <a:ext cx="1395412" cy="1536700"/>
            <a:chOff x="4792" y="1848"/>
            <a:chExt cx="864" cy="952"/>
          </a:xfrm>
        </p:grpSpPr>
        <p:pic>
          <p:nvPicPr>
            <p:cNvPr id="7180" name="Picture 19" descr="aa-oranguatang fac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18" y="1859"/>
              <a:ext cx="838"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Rectangle 20"/>
            <p:cNvSpPr>
              <a:spLocks noChangeArrowheads="1"/>
            </p:cNvSpPr>
            <p:nvPr/>
          </p:nvSpPr>
          <p:spPr bwMode="auto">
            <a:xfrm>
              <a:off x="4792" y="1848"/>
              <a:ext cx="864" cy="952"/>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
        <p:nvSpPr>
          <p:cNvPr id="6165" name="Text Box 21"/>
          <p:cNvSpPr txBox="1">
            <a:spLocks noChangeArrowheads="1"/>
          </p:cNvSpPr>
          <p:nvPr/>
        </p:nvSpPr>
        <p:spPr bwMode="auto">
          <a:xfrm>
            <a:off x="4921250" y="6181725"/>
            <a:ext cx="3721100" cy="579438"/>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defRPr/>
            </a:pPr>
            <a:r>
              <a:rPr lang="en-US">
                <a:cs typeface="+mn-cs"/>
              </a:rPr>
              <a:t>Pick your relative</a:t>
            </a:r>
          </a:p>
        </p:txBody>
      </p:sp>
      <p:sp>
        <p:nvSpPr>
          <p:cNvPr id="6169" name="Rectangle 25"/>
          <p:cNvSpPr>
            <a:spLocks noChangeArrowheads="1"/>
          </p:cNvSpPr>
          <p:nvPr/>
        </p:nvSpPr>
        <p:spPr bwMode="auto">
          <a:xfrm>
            <a:off x="285750" y="1004888"/>
            <a:ext cx="4238625" cy="1023937"/>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spcBef>
                <a:spcPct val="20000"/>
              </a:spcBef>
              <a:buClr>
                <a:srgbClr val="FFCC66"/>
              </a:buClr>
              <a:buSzPct val="70000"/>
              <a:buFont typeface="Wingdings" charset="0"/>
              <a:buNone/>
              <a:defRPr/>
            </a:pPr>
            <a:r>
              <a:rPr lang="en-US">
                <a:solidFill>
                  <a:srgbClr val="FFFFFF"/>
                </a:solidFill>
                <a:cs typeface="+mn-cs"/>
              </a:rPr>
              <a:t>The Bible teaches that God created man</a:t>
            </a:r>
          </a:p>
        </p:txBody>
      </p:sp>
      <p:sp>
        <p:nvSpPr>
          <p:cNvPr id="6171" name="Text Box 27"/>
          <p:cNvSpPr txBox="1">
            <a:spLocks noChangeArrowheads="1"/>
          </p:cNvSpPr>
          <p:nvPr/>
        </p:nvSpPr>
        <p:spPr bwMode="auto">
          <a:xfrm>
            <a:off x="115888" y="4535488"/>
            <a:ext cx="4732337" cy="2335212"/>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lnSpc>
                <a:spcPct val="90000"/>
              </a:lnSpc>
              <a:spcBef>
                <a:spcPct val="50000"/>
              </a:spcBef>
              <a:defRPr/>
            </a:pPr>
            <a:r>
              <a:rPr lang="en-US">
                <a:cs typeface="+mn-cs"/>
              </a:rPr>
              <a:t>So God created man in his own image, in the image of God created he him; male and female</a:t>
            </a:r>
          </a:p>
          <a:p>
            <a:pPr algn="ctr" eaLnBrk="0" hangingPunct="0">
              <a:lnSpc>
                <a:spcPct val="90000"/>
              </a:lnSpc>
              <a:spcBef>
                <a:spcPct val="25000"/>
              </a:spcBef>
              <a:defRPr/>
            </a:pPr>
            <a:r>
              <a:rPr lang="en-US" sz="2800">
                <a:cs typeface="+mn-cs"/>
              </a:rPr>
              <a:t>Genesis 1:27</a:t>
            </a:r>
          </a:p>
        </p:txBody>
      </p:sp>
      <p:pic>
        <p:nvPicPr>
          <p:cNvPr id="6177" name="Picture 33" descr="Lucy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11813" y="2974975"/>
            <a:ext cx="1981200" cy="1541463"/>
          </a:xfrm>
          <a:prstGeom prst="rect">
            <a:avLst/>
          </a:prstGeom>
          <a:noFill/>
          <a:ln w="28575">
            <a:solidFill>
              <a:srgbClr val="00006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8" name="Picture 34" descr="Bible Opened"/>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5175" y="2222500"/>
            <a:ext cx="307975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500"/>
                                        <p:tgtEl>
                                          <p:spTgt spid="6149">
                                            <p:txEl>
                                              <p:pRg st="0" end="0"/>
                                            </p:txEl>
                                          </p:spTgt>
                                        </p:tgtEl>
                                      </p:cBhvr>
                                    </p:animEffect>
                                  </p:childTnLst>
                                </p:cTn>
                              </p:par>
                            </p:childTnLst>
                          </p:cTn>
                        </p:par>
                        <p:par>
                          <p:cTn id="8" fill="hold" nodeType="afterGroup">
                            <p:stCondLst>
                              <p:cond delay="500"/>
                            </p:stCondLst>
                            <p:childTnLst>
                              <p:par>
                                <p:cTn id="9" presetID="6" presetClass="entr" presetSubtype="16" fill="hold" nodeType="afterEffect">
                                  <p:stCondLst>
                                    <p:cond delay="0"/>
                                  </p:stCondLst>
                                  <p:childTnLst>
                                    <p:set>
                                      <p:cBhvr>
                                        <p:cTn id="10" dur="1" fill="hold">
                                          <p:stCondLst>
                                            <p:cond delay="0"/>
                                          </p:stCondLst>
                                        </p:cTn>
                                        <p:tgtEl>
                                          <p:spTgt spid="6153"/>
                                        </p:tgtEl>
                                        <p:attrNameLst>
                                          <p:attrName>style.visibility</p:attrName>
                                        </p:attrNameLst>
                                      </p:cBhvr>
                                      <p:to>
                                        <p:strVal val="visible"/>
                                      </p:to>
                                    </p:set>
                                    <p:animEffect transition="in" filter="circle(in)">
                                      <p:cBhvr>
                                        <p:cTn id="11" dur="1000"/>
                                        <p:tgtEl>
                                          <p:spTgt spid="6153"/>
                                        </p:tgtEl>
                                      </p:cBhvr>
                                    </p:animEffect>
                                  </p:childTnLst>
                                </p:cTn>
                              </p:par>
                            </p:childTnLst>
                          </p:cTn>
                        </p:par>
                        <p:par>
                          <p:cTn id="12" fill="hold" nodeType="afterGroup">
                            <p:stCondLst>
                              <p:cond delay="1500"/>
                            </p:stCondLst>
                            <p:childTnLst>
                              <p:par>
                                <p:cTn id="13" presetID="6" presetClass="entr" presetSubtype="16" fill="hold" nodeType="afterEffect">
                                  <p:stCondLst>
                                    <p:cond delay="0"/>
                                  </p:stCondLst>
                                  <p:childTnLst>
                                    <p:set>
                                      <p:cBhvr>
                                        <p:cTn id="14" dur="1" fill="hold">
                                          <p:stCondLst>
                                            <p:cond delay="0"/>
                                          </p:stCondLst>
                                        </p:cTn>
                                        <p:tgtEl>
                                          <p:spTgt spid="6156"/>
                                        </p:tgtEl>
                                        <p:attrNameLst>
                                          <p:attrName>style.visibility</p:attrName>
                                        </p:attrNameLst>
                                      </p:cBhvr>
                                      <p:to>
                                        <p:strVal val="visible"/>
                                      </p:to>
                                    </p:set>
                                    <p:animEffect transition="in" filter="circle(in)">
                                      <p:cBhvr>
                                        <p:cTn id="15" dur="1000"/>
                                        <p:tgtEl>
                                          <p:spTgt spid="6156"/>
                                        </p:tgtEl>
                                      </p:cBhvr>
                                    </p:animEffect>
                                  </p:childTnLst>
                                </p:cTn>
                              </p:par>
                            </p:childTnLst>
                          </p:cTn>
                        </p:par>
                        <p:par>
                          <p:cTn id="16" fill="hold" nodeType="afterGroup">
                            <p:stCondLst>
                              <p:cond delay="2500"/>
                            </p:stCondLst>
                            <p:childTnLst>
                              <p:par>
                                <p:cTn id="17" presetID="6" presetClass="entr" presetSubtype="16" fill="hold" nodeType="afterEffect">
                                  <p:stCondLst>
                                    <p:cond delay="0"/>
                                  </p:stCondLst>
                                  <p:childTnLst>
                                    <p:set>
                                      <p:cBhvr>
                                        <p:cTn id="18" dur="1" fill="hold">
                                          <p:stCondLst>
                                            <p:cond delay="0"/>
                                          </p:stCondLst>
                                        </p:cTn>
                                        <p:tgtEl>
                                          <p:spTgt spid="6159"/>
                                        </p:tgtEl>
                                        <p:attrNameLst>
                                          <p:attrName>style.visibility</p:attrName>
                                        </p:attrNameLst>
                                      </p:cBhvr>
                                      <p:to>
                                        <p:strVal val="visible"/>
                                      </p:to>
                                    </p:set>
                                    <p:animEffect transition="in" filter="circle(in)">
                                      <p:cBhvr>
                                        <p:cTn id="19" dur="500"/>
                                        <p:tgtEl>
                                          <p:spTgt spid="6159"/>
                                        </p:tgtEl>
                                      </p:cBhvr>
                                    </p:animEffect>
                                  </p:childTnLst>
                                </p:cTn>
                              </p:par>
                            </p:childTnLst>
                          </p:cTn>
                        </p:par>
                        <p:par>
                          <p:cTn id="20" fill="hold" nodeType="afterGroup">
                            <p:stCondLst>
                              <p:cond delay="3000"/>
                            </p:stCondLst>
                            <p:childTnLst>
                              <p:par>
                                <p:cTn id="21" presetID="6" presetClass="entr" presetSubtype="16" fill="hold" nodeType="afterEffect">
                                  <p:stCondLst>
                                    <p:cond delay="0"/>
                                  </p:stCondLst>
                                  <p:childTnLst>
                                    <p:set>
                                      <p:cBhvr>
                                        <p:cTn id="22" dur="1" fill="hold">
                                          <p:stCondLst>
                                            <p:cond delay="0"/>
                                          </p:stCondLst>
                                        </p:cTn>
                                        <p:tgtEl>
                                          <p:spTgt spid="6162"/>
                                        </p:tgtEl>
                                        <p:attrNameLst>
                                          <p:attrName>style.visibility</p:attrName>
                                        </p:attrNameLst>
                                      </p:cBhvr>
                                      <p:to>
                                        <p:strVal val="visible"/>
                                      </p:to>
                                    </p:set>
                                    <p:animEffect transition="in" filter="circle(in)">
                                      <p:cBhvr>
                                        <p:cTn id="23" dur="500"/>
                                        <p:tgtEl>
                                          <p:spTgt spid="6162"/>
                                        </p:tgtEl>
                                      </p:cBhvr>
                                    </p:animEffect>
                                  </p:childTnLst>
                                </p:cTn>
                              </p:par>
                            </p:childTnLst>
                          </p:cTn>
                        </p:par>
                        <p:par>
                          <p:cTn id="24" fill="hold" nodeType="afterGroup">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6165"/>
                                        </p:tgtEl>
                                        <p:attrNameLst>
                                          <p:attrName>style.visibility</p:attrName>
                                        </p:attrNameLst>
                                      </p:cBhvr>
                                      <p:to>
                                        <p:strVal val="visible"/>
                                      </p:to>
                                    </p:set>
                                    <p:animEffect transition="in" filter="fade">
                                      <p:cBhvr>
                                        <p:cTn id="27" dur="500"/>
                                        <p:tgtEl>
                                          <p:spTgt spid="61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69">
                                            <p:txEl>
                                              <p:pRg st="0" end="0"/>
                                            </p:txEl>
                                          </p:spTgt>
                                        </p:tgtEl>
                                        <p:attrNameLst>
                                          <p:attrName>style.visibility</p:attrName>
                                        </p:attrNameLst>
                                      </p:cBhvr>
                                      <p:to>
                                        <p:strVal val="visible"/>
                                      </p:to>
                                    </p:set>
                                    <p:animEffect transition="in" filter="fade">
                                      <p:cBhvr>
                                        <p:cTn id="32" dur="500"/>
                                        <p:tgtEl>
                                          <p:spTgt spid="6169">
                                            <p:txEl>
                                              <p:pRg st="0" end="0"/>
                                            </p:txEl>
                                          </p:spTgt>
                                        </p:tgtEl>
                                      </p:cBhvr>
                                    </p:animEffect>
                                  </p:childTnLst>
                                </p:cTn>
                              </p:par>
                            </p:childTnLst>
                          </p:cTn>
                        </p:par>
                        <p:par>
                          <p:cTn id="33" fill="hold" nodeType="afterGroup">
                            <p:stCondLst>
                              <p:cond delay="500"/>
                            </p:stCondLst>
                            <p:childTnLst>
                              <p:par>
                                <p:cTn id="34" presetID="10" presetClass="entr" presetSubtype="0" fill="hold" nodeType="afterEffect">
                                  <p:stCondLst>
                                    <p:cond delay="0"/>
                                  </p:stCondLst>
                                  <p:childTnLst>
                                    <p:set>
                                      <p:cBhvr>
                                        <p:cTn id="35" dur="1" fill="hold">
                                          <p:stCondLst>
                                            <p:cond delay="0"/>
                                          </p:stCondLst>
                                        </p:cTn>
                                        <p:tgtEl>
                                          <p:spTgt spid="6178"/>
                                        </p:tgtEl>
                                        <p:attrNameLst>
                                          <p:attrName>style.visibility</p:attrName>
                                        </p:attrNameLst>
                                      </p:cBhvr>
                                      <p:to>
                                        <p:strVal val="visible"/>
                                      </p:to>
                                    </p:set>
                                    <p:animEffect transition="in" filter="fade">
                                      <p:cBhvr>
                                        <p:cTn id="36" dur="500"/>
                                        <p:tgtEl>
                                          <p:spTgt spid="6178"/>
                                        </p:tgtEl>
                                      </p:cBhvr>
                                    </p:animEffect>
                                  </p:childTnLst>
                                </p:cTn>
                              </p:par>
                            </p:childTnLst>
                          </p:cTn>
                        </p:par>
                        <p:par>
                          <p:cTn id="37" fill="hold" nodeType="afterGroup">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6171"/>
                                        </p:tgtEl>
                                        <p:attrNameLst>
                                          <p:attrName>style.visibility</p:attrName>
                                        </p:attrNameLst>
                                      </p:cBhvr>
                                      <p:to>
                                        <p:strVal val="visible"/>
                                      </p:to>
                                    </p:set>
                                    <p:animEffect transition="in" filter="fade">
                                      <p:cBhvr>
                                        <p:cTn id="40" dur="500"/>
                                        <p:tgtEl>
                                          <p:spTgt spid="6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P spid="6165" grpId="0"/>
      <p:bldP spid="6169" grpId="0" build="p"/>
      <p:bldP spid="61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mtClean="0">
                <a:cs typeface="+mj-cs"/>
              </a:rPr>
              <a:t>Conclusion About Neandertals</a:t>
            </a:r>
          </a:p>
        </p:txBody>
      </p:sp>
      <p:sp>
        <p:nvSpPr>
          <p:cNvPr id="38915" name="Rectangle 3"/>
          <p:cNvSpPr>
            <a:spLocks noGrp="1" noChangeArrowheads="1"/>
          </p:cNvSpPr>
          <p:nvPr>
            <p:ph type="body" idx="1"/>
          </p:nvPr>
        </p:nvSpPr>
        <p:spPr>
          <a:xfrm>
            <a:off x="357188" y="1262063"/>
            <a:ext cx="8520112" cy="2909887"/>
          </a:xfrm>
        </p:spPr>
        <p:txBody>
          <a:bodyPr/>
          <a:lstStyle/>
          <a:p>
            <a:pPr eaLnBrk="1" hangingPunct="1">
              <a:lnSpc>
                <a:spcPct val="90000"/>
              </a:lnSpc>
              <a:defRPr/>
            </a:pPr>
            <a:r>
              <a:rPr lang="en-US" sz="3600" smtClean="0">
                <a:cs typeface="+mn-cs"/>
              </a:rPr>
              <a:t>Protruding brow ridge</a:t>
            </a:r>
          </a:p>
          <a:p>
            <a:pPr eaLnBrk="1" hangingPunct="1">
              <a:lnSpc>
                <a:spcPct val="90000"/>
              </a:lnSpc>
              <a:defRPr/>
            </a:pPr>
            <a:r>
              <a:rPr lang="en-US" sz="3600" smtClean="0">
                <a:cs typeface="+mn-cs"/>
              </a:rPr>
              <a:t>Stocky body build and short extremities</a:t>
            </a:r>
          </a:p>
          <a:p>
            <a:pPr eaLnBrk="1" hangingPunct="1">
              <a:lnSpc>
                <a:spcPct val="90000"/>
              </a:lnSpc>
              <a:defRPr/>
            </a:pPr>
            <a:r>
              <a:rPr lang="en-US" sz="3600" smtClean="0">
                <a:cs typeface="+mn-cs"/>
              </a:rPr>
              <a:t>Isolated population of people</a:t>
            </a:r>
          </a:p>
          <a:p>
            <a:pPr eaLnBrk="1" hangingPunct="1">
              <a:lnSpc>
                <a:spcPct val="90000"/>
              </a:lnSpc>
              <a:defRPr/>
            </a:pPr>
            <a:r>
              <a:rPr lang="en-US" sz="3600" smtClean="0">
                <a:cs typeface="+mn-cs"/>
              </a:rPr>
              <a:t>Lived in a cold, harsh climate</a:t>
            </a:r>
          </a:p>
          <a:p>
            <a:pPr eaLnBrk="1" hangingPunct="1">
              <a:lnSpc>
                <a:spcPct val="90000"/>
              </a:lnSpc>
              <a:defRPr/>
            </a:pPr>
            <a:r>
              <a:rPr lang="en-US" sz="3600" smtClean="0">
                <a:cs typeface="+mn-cs"/>
              </a:rPr>
              <a:t>100% human</a:t>
            </a:r>
          </a:p>
        </p:txBody>
      </p:sp>
      <p:grpSp>
        <p:nvGrpSpPr>
          <p:cNvPr id="37891" name="Group 9"/>
          <p:cNvGrpSpPr>
            <a:grpSpLocks/>
          </p:cNvGrpSpPr>
          <p:nvPr/>
        </p:nvGrpSpPr>
        <p:grpSpPr bwMode="auto">
          <a:xfrm>
            <a:off x="3116263" y="3990975"/>
            <a:ext cx="5722937" cy="2635250"/>
            <a:chOff x="1963" y="2514"/>
            <a:chExt cx="3605" cy="1660"/>
          </a:xfrm>
        </p:grpSpPr>
        <p:grpSp>
          <p:nvGrpSpPr>
            <p:cNvPr id="37892" name="Group 5"/>
            <p:cNvGrpSpPr>
              <a:grpSpLocks/>
            </p:cNvGrpSpPr>
            <p:nvPr/>
          </p:nvGrpSpPr>
          <p:grpSpPr bwMode="auto">
            <a:xfrm>
              <a:off x="3994" y="2514"/>
              <a:ext cx="1574" cy="1660"/>
              <a:chOff x="381" y="864"/>
              <a:chExt cx="1878" cy="1980"/>
            </a:xfrm>
          </p:grpSpPr>
          <p:pic>
            <p:nvPicPr>
              <p:cNvPr id="37894" name="Picture 6" descr="neander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 y="874"/>
                <a:ext cx="1878" cy="1961"/>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7895" name="Rectangle 7"/>
              <p:cNvSpPr>
                <a:spLocks noChangeArrowheads="1"/>
              </p:cNvSpPr>
              <p:nvPr/>
            </p:nvSpPr>
            <p:spPr bwMode="auto">
              <a:xfrm>
                <a:off x="384" y="864"/>
                <a:ext cx="1848" cy="1980"/>
              </a:xfrm>
              <a:prstGeom prst="rect">
                <a:avLst/>
              </a:prstGeom>
              <a:noFill/>
              <a:ln w="9525">
                <a:solidFill>
                  <a:srgbClr val="0033CC"/>
                </a:solidFill>
                <a:miter lim="800000"/>
                <a:headEnd/>
                <a:tailEnd/>
              </a:ln>
              <a:effectLst>
                <a:prstShdw prst="shdw17" dist="17961" dir="2700000">
                  <a:srgbClr val="001F7A">
                    <a:alpha val="74997"/>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
          <p:nvSpPr>
            <p:cNvPr id="38920" name="Text Box 8"/>
            <p:cNvSpPr txBox="1">
              <a:spLocks noChangeArrowheads="1"/>
            </p:cNvSpPr>
            <p:nvPr/>
          </p:nvSpPr>
          <p:spPr bwMode="auto">
            <a:xfrm>
              <a:off x="1963" y="2936"/>
              <a:ext cx="2112" cy="1208"/>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400">
                  <a:cs typeface="+mn-cs"/>
                </a:rPr>
                <a:t>Neandertal man, reconstructed from a skull found in La Chapelle-aux-Saints, France </a:t>
              </a:r>
              <a:endParaRPr lang="en-US" sz="3600">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Effect transition="in" filter="fade">
                                      <p:cBhvr>
                                        <p:cTn id="11" dur="500"/>
                                        <p:tgtEl>
                                          <p:spTgt spid="38915">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Effect transition="in" filter="fade">
                                      <p:cBhvr>
                                        <p:cTn id="15" dur="500"/>
                                        <p:tgtEl>
                                          <p:spTgt spid="38915">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Effect transition="in" filter="fade">
                                      <p:cBhvr>
                                        <p:cTn id="19" dur="500"/>
                                        <p:tgtEl>
                                          <p:spTgt spid="38915">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Effect transition="in" filter="fade">
                                      <p:cBhvr>
                                        <p:cTn id="23" dur="5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apeman2"/>
          <p:cNvPicPr>
            <a:picLocks noChangeAspect="1" noChangeArrowheads="1"/>
          </p:cNvPicPr>
          <p:nvPr/>
        </p:nvPicPr>
        <p:blipFill>
          <a:blip r:embed="rId2">
            <a:lum bright="36000" contrast="-70000"/>
            <a:extLst>
              <a:ext uri="{28A0092B-C50C-407E-A947-70E740481C1C}">
                <a14:useLocalDpi xmlns:a14="http://schemas.microsoft.com/office/drawing/2010/main"/>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43" name="Text Box 3"/>
          <p:cNvSpPr txBox="1">
            <a:spLocks noChangeArrowheads="1"/>
          </p:cNvSpPr>
          <p:nvPr/>
        </p:nvSpPr>
        <p:spPr bwMode="auto">
          <a:xfrm>
            <a:off x="857250" y="250825"/>
            <a:ext cx="7550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4400" b="1">
                <a:solidFill>
                  <a:srgbClr val="000066"/>
                </a:solidFill>
                <a:cs typeface="+mn-cs"/>
              </a:rPr>
              <a:t>A Case Study in Deception</a:t>
            </a:r>
          </a:p>
        </p:txBody>
      </p:sp>
      <p:pic>
        <p:nvPicPr>
          <p:cNvPr id="38915" name="Picture 4" descr="Lucy and human skull"/>
          <p:cNvPicPr>
            <a:picLocks noChangeAspect="1" noChangeArrowheads="1"/>
          </p:cNvPicPr>
          <p:nvPr/>
        </p:nvPicPr>
        <p:blipFill>
          <a:blip r:embed="rId3">
            <a:lum bright="12000" contrast="-10000"/>
            <a:extLst>
              <a:ext uri="{28A0092B-C50C-407E-A947-70E740481C1C}">
                <a14:useLocalDpi xmlns:a14="http://schemas.microsoft.com/office/drawing/2010/main"/>
              </a:ext>
            </a:extLst>
          </a:blip>
          <a:srcRect/>
          <a:stretch>
            <a:fillRect/>
          </a:stretch>
        </p:blipFill>
        <p:spPr bwMode="auto">
          <a:xfrm>
            <a:off x="2646363" y="3081338"/>
            <a:ext cx="4143375" cy="295751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19845" name="Text Box 5"/>
          <p:cNvSpPr txBox="1">
            <a:spLocks noChangeArrowheads="1"/>
          </p:cNvSpPr>
          <p:nvPr/>
        </p:nvSpPr>
        <p:spPr bwMode="auto">
          <a:xfrm>
            <a:off x="974725" y="1098550"/>
            <a:ext cx="7315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000" b="1">
                <a:solidFill>
                  <a:srgbClr val="000066"/>
                </a:solidFill>
                <a:cs typeface="+mn-cs"/>
              </a:rPr>
              <a:t>Lucy and the Australopithecines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eaLnBrk="1" hangingPunct="1">
              <a:defRPr/>
            </a:pPr>
            <a:r>
              <a:rPr lang="en-US" sz="5400" smtClean="0">
                <a:cs typeface="+mj-cs"/>
              </a:rPr>
              <a:t>Lucy</a:t>
            </a:r>
          </a:p>
        </p:txBody>
      </p:sp>
      <p:sp>
        <p:nvSpPr>
          <p:cNvPr id="420867" name="Rectangle 3"/>
          <p:cNvSpPr>
            <a:spLocks noGrp="1" noChangeArrowheads="1"/>
          </p:cNvSpPr>
          <p:nvPr>
            <p:ph type="body" idx="1"/>
          </p:nvPr>
        </p:nvSpPr>
        <p:spPr>
          <a:xfrm>
            <a:off x="357188" y="1219200"/>
            <a:ext cx="5937250" cy="2203450"/>
          </a:xfrm>
        </p:spPr>
        <p:txBody>
          <a:bodyPr/>
          <a:lstStyle/>
          <a:p>
            <a:pPr marL="406400" indent="-406400" eaLnBrk="1" hangingPunct="1">
              <a:defRPr/>
            </a:pPr>
            <a:r>
              <a:rPr lang="en-US" sz="3600" smtClean="0">
                <a:cs typeface="+mn-cs"/>
              </a:rPr>
              <a:t>What was found</a:t>
            </a:r>
          </a:p>
          <a:p>
            <a:pPr marL="406400" indent="-406400" eaLnBrk="1" hangingPunct="1">
              <a:defRPr/>
            </a:pPr>
            <a:r>
              <a:rPr lang="en-US" sz="3600" smtClean="0">
                <a:cs typeface="+mn-cs"/>
              </a:rPr>
              <a:t>Did Lucy walk upright</a:t>
            </a:r>
          </a:p>
          <a:p>
            <a:pPr marL="406400" indent="-406400" eaLnBrk="1" hangingPunct="1">
              <a:defRPr/>
            </a:pPr>
            <a:endParaRPr lang="en-US" sz="3600" smtClean="0">
              <a:cs typeface="+mn-cs"/>
            </a:endParaRPr>
          </a:p>
        </p:txBody>
      </p:sp>
      <p:pic>
        <p:nvPicPr>
          <p:cNvPr id="420868" name="Picture 4" descr="lucy book cov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9113" y="1633538"/>
            <a:ext cx="3235325"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869" name="Group 5"/>
          <p:cNvGrpSpPr>
            <a:grpSpLocks/>
          </p:cNvGrpSpPr>
          <p:nvPr/>
        </p:nvGrpSpPr>
        <p:grpSpPr bwMode="auto">
          <a:xfrm>
            <a:off x="1089025" y="3878263"/>
            <a:ext cx="4933950" cy="1289050"/>
            <a:chOff x="686" y="2443"/>
            <a:chExt cx="3108" cy="812"/>
          </a:xfrm>
        </p:grpSpPr>
        <p:sp>
          <p:nvSpPr>
            <p:cNvPr id="420870" name="Text Box 6"/>
            <p:cNvSpPr txBox="1">
              <a:spLocks noChangeArrowheads="1"/>
            </p:cNvSpPr>
            <p:nvPr/>
          </p:nvSpPr>
          <p:spPr bwMode="auto">
            <a:xfrm>
              <a:off x="686" y="2443"/>
              <a:ext cx="1873" cy="768"/>
            </a:xfrm>
            <a:prstGeom prst="rect">
              <a:avLst/>
            </a:prstGeom>
            <a:solidFill>
              <a:schemeClr val="tx1"/>
            </a:solidFill>
            <a:ln w="28575">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solidFill>
                    <a:schemeClr val="bg1"/>
                  </a:solidFill>
                  <a:cs typeface="+mn-cs"/>
                </a:rPr>
                <a:t>Note: Lucy is our ancestor</a:t>
              </a:r>
            </a:p>
          </p:txBody>
        </p:sp>
        <p:sp>
          <p:nvSpPr>
            <p:cNvPr id="420871" name="Line 7"/>
            <p:cNvSpPr>
              <a:spLocks noChangeShapeType="1"/>
            </p:cNvSpPr>
            <p:nvPr/>
          </p:nvSpPr>
          <p:spPr bwMode="auto">
            <a:xfrm>
              <a:off x="2570" y="2825"/>
              <a:ext cx="1224" cy="430"/>
            </a:xfrm>
            <a:prstGeom prst="line">
              <a:avLst/>
            </a:prstGeom>
            <a:noFill/>
            <a:ln w="10160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fade">
                                      <p:cBhvr>
                                        <p:cTn id="7" dur="500"/>
                                        <p:tgtEl>
                                          <p:spTgt spid="420867">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0867">
                                            <p:txEl>
                                              <p:pRg st="1" end="1"/>
                                            </p:txEl>
                                          </p:spTgt>
                                        </p:tgtEl>
                                        <p:attrNameLst>
                                          <p:attrName>style.visibility</p:attrName>
                                        </p:attrNameLst>
                                      </p:cBhvr>
                                      <p:to>
                                        <p:strVal val="visible"/>
                                      </p:to>
                                    </p:set>
                                    <p:animEffect transition="in" filter="fade">
                                      <p:cBhvr>
                                        <p:cTn id="11" dur="500"/>
                                        <p:tgtEl>
                                          <p:spTgt spid="420867">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420868"/>
                                        </p:tgtEl>
                                        <p:attrNameLst>
                                          <p:attrName>style.visibility</p:attrName>
                                        </p:attrNameLst>
                                      </p:cBhvr>
                                      <p:to>
                                        <p:strVal val="visible"/>
                                      </p:to>
                                    </p:set>
                                    <p:animEffect transition="in" filter="fade">
                                      <p:cBhvr>
                                        <p:cTn id="16" dur="500"/>
                                        <p:tgtEl>
                                          <p:spTgt spid="420868"/>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420869"/>
                                        </p:tgtEl>
                                        <p:attrNameLst>
                                          <p:attrName>style.visibility</p:attrName>
                                        </p:attrNameLst>
                                      </p:cBhvr>
                                      <p:to>
                                        <p:strVal val="visible"/>
                                      </p:to>
                                    </p:set>
                                    <p:animEffect transition="in" filter="fade">
                                      <p:cBhvr>
                                        <p:cTn id="20" dur="500"/>
                                        <p:tgtEl>
                                          <p:spTgt spid="420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pPr eaLnBrk="1" hangingPunct="1">
              <a:defRPr/>
            </a:pPr>
            <a:r>
              <a:rPr lang="en-US" smtClean="0">
                <a:cs typeface="+mj-cs"/>
              </a:rPr>
              <a:t>Challenges to Our Youth</a:t>
            </a:r>
          </a:p>
        </p:txBody>
      </p:sp>
      <p:pic>
        <p:nvPicPr>
          <p:cNvPr id="421891" name="Picture 3" descr="Africans"/>
          <p:cNvPicPr>
            <a:picLocks noChangeAspect="1" noChangeArrowheads="1"/>
          </p:cNvPicPr>
          <p:nvPr/>
        </p:nvPicPr>
        <p:blipFill>
          <a:blip r:embed="rId2">
            <a:lum bright="30000" contrast="36000"/>
            <a:extLst>
              <a:ext uri="{28A0092B-C50C-407E-A947-70E740481C1C}">
                <a14:useLocalDpi xmlns:a14="http://schemas.microsoft.com/office/drawing/2010/main"/>
              </a:ext>
            </a:extLst>
          </a:blip>
          <a:srcRect/>
          <a:stretch>
            <a:fillRect/>
          </a:stretch>
        </p:blipFill>
        <p:spPr bwMode="auto">
          <a:xfrm>
            <a:off x="5021263" y="1450975"/>
            <a:ext cx="3448050" cy="5051425"/>
          </a:xfrm>
          <a:prstGeom prst="rect">
            <a:avLst/>
          </a:prstGeom>
          <a:noFill/>
          <a:ln w="3810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sp>
        <p:nvSpPr>
          <p:cNvPr id="421892" name="Rectangle 4"/>
          <p:cNvSpPr>
            <a:spLocks noChangeArrowheads="1"/>
          </p:cNvSpPr>
          <p:nvPr/>
        </p:nvSpPr>
        <p:spPr bwMode="auto">
          <a:xfrm>
            <a:off x="450850" y="1241425"/>
            <a:ext cx="4337050" cy="674688"/>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b"/>
          <a:lstStyle/>
          <a:p>
            <a:pPr algn="ctr">
              <a:defRPr/>
            </a:pPr>
            <a:r>
              <a:rPr lang="en-US" sz="3600" b="1">
                <a:cs typeface="+mn-cs"/>
              </a:rPr>
              <a:t>Artistic conception</a:t>
            </a:r>
          </a:p>
        </p:txBody>
      </p:sp>
      <p:sp>
        <p:nvSpPr>
          <p:cNvPr id="421893" name="Text Box 5"/>
          <p:cNvSpPr txBox="1">
            <a:spLocks noChangeArrowheads="1"/>
          </p:cNvSpPr>
          <p:nvPr/>
        </p:nvSpPr>
        <p:spPr bwMode="auto">
          <a:xfrm>
            <a:off x="595313" y="4762500"/>
            <a:ext cx="3892550" cy="1582738"/>
          </a:xfrm>
          <a:prstGeom prst="rect">
            <a:avLst/>
          </a:prstGeom>
          <a:solidFill>
            <a:schemeClr val="tx2"/>
          </a:solidFill>
          <a:ln w="28575">
            <a:solidFill>
              <a:srgbClr val="3366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a:solidFill>
                  <a:schemeClr val="bg1"/>
                </a:solidFill>
                <a:cs typeface="+mn-cs"/>
              </a:rPr>
              <a:t>Note contemplative gaze, human hands and use of tools. </a:t>
            </a:r>
          </a:p>
        </p:txBody>
      </p:sp>
      <p:sp>
        <p:nvSpPr>
          <p:cNvPr id="421894" name="Text Box 6"/>
          <p:cNvSpPr txBox="1">
            <a:spLocks noChangeArrowheads="1"/>
          </p:cNvSpPr>
          <p:nvPr/>
        </p:nvSpPr>
        <p:spPr bwMode="auto">
          <a:xfrm>
            <a:off x="920750" y="1803400"/>
            <a:ext cx="3184525" cy="10668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hangingPunct="0">
              <a:defRPr/>
            </a:pPr>
            <a:r>
              <a:rPr lang="en-US" i="1">
                <a:cs typeface="+mn-cs"/>
              </a:rPr>
              <a:t>Australopithecus</a:t>
            </a:r>
          </a:p>
          <a:p>
            <a:pPr algn="ctr" eaLnBrk="0" hangingPunct="0">
              <a:defRPr/>
            </a:pPr>
            <a:r>
              <a:rPr lang="en-US" i="1">
                <a:cs typeface="+mn-cs"/>
              </a:rPr>
              <a:t>africanus</a:t>
            </a:r>
          </a:p>
        </p:txBody>
      </p:sp>
      <p:sp>
        <p:nvSpPr>
          <p:cNvPr id="421895" name="Text Box 7"/>
          <p:cNvSpPr txBox="1">
            <a:spLocks noChangeArrowheads="1"/>
          </p:cNvSpPr>
          <p:nvPr/>
        </p:nvSpPr>
        <p:spPr bwMode="auto">
          <a:xfrm>
            <a:off x="363538" y="3235325"/>
            <a:ext cx="4310062" cy="10668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3366FF"/>
                </a:solidFill>
                <a:miter lim="800000"/>
                <a:headEnd/>
                <a:tailEnd/>
              </a14:hiddenLine>
            </a:ext>
          </a:extLst>
        </p:spPr>
        <p:txBody>
          <a:bodyPr>
            <a:spAutoFit/>
          </a:bodyPr>
          <a:lstStyle/>
          <a:p>
            <a:pPr algn="ctr">
              <a:spcBef>
                <a:spcPct val="50000"/>
              </a:spcBef>
              <a:defRPr/>
            </a:pPr>
            <a:r>
              <a:rPr lang="en-US">
                <a:cs typeface="+mn-cs"/>
              </a:rPr>
              <a:t>What do you notice about this picture?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1892"/>
                                        </p:tgtEl>
                                        <p:attrNameLst>
                                          <p:attrName>style.visibility</p:attrName>
                                        </p:attrNameLst>
                                      </p:cBhvr>
                                      <p:to>
                                        <p:strVal val="visible"/>
                                      </p:to>
                                    </p:set>
                                    <p:animEffect transition="in" filter="fade">
                                      <p:cBhvr>
                                        <p:cTn id="7" dur="500"/>
                                        <p:tgtEl>
                                          <p:spTgt spid="42189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1894"/>
                                        </p:tgtEl>
                                        <p:attrNameLst>
                                          <p:attrName>style.visibility</p:attrName>
                                        </p:attrNameLst>
                                      </p:cBhvr>
                                      <p:to>
                                        <p:strVal val="visible"/>
                                      </p:to>
                                    </p:set>
                                    <p:animEffect transition="in" filter="fade">
                                      <p:cBhvr>
                                        <p:cTn id="11" dur="500"/>
                                        <p:tgtEl>
                                          <p:spTgt spid="42189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1895"/>
                                        </p:tgtEl>
                                        <p:attrNameLst>
                                          <p:attrName>style.visibility</p:attrName>
                                        </p:attrNameLst>
                                      </p:cBhvr>
                                      <p:to>
                                        <p:strVal val="visible"/>
                                      </p:to>
                                    </p:set>
                                    <p:animEffect transition="in" filter="fade">
                                      <p:cBhvr>
                                        <p:cTn id="15" dur="500"/>
                                        <p:tgtEl>
                                          <p:spTgt spid="42189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1893"/>
                                        </p:tgtEl>
                                        <p:attrNameLst>
                                          <p:attrName>style.visibility</p:attrName>
                                        </p:attrNameLst>
                                      </p:cBhvr>
                                      <p:to>
                                        <p:strVal val="visible"/>
                                      </p:to>
                                    </p:set>
                                    <p:animEffect transition="in" filter="fade">
                                      <p:cBhvr>
                                        <p:cTn id="20" dur="500"/>
                                        <p:tgtEl>
                                          <p:spTgt spid="421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p:bldP spid="421893" grpId="0" animBg="1"/>
      <p:bldP spid="421894" grpId="0"/>
      <p:bldP spid="42189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eaLnBrk="1" hangingPunct="1">
              <a:defRPr/>
            </a:pPr>
            <a:r>
              <a:rPr lang="en-US" smtClean="0">
                <a:cs typeface="+mj-cs"/>
              </a:rPr>
              <a:t>Evolutionary Preconception</a:t>
            </a:r>
          </a:p>
        </p:txBody>
      </p:sp>
      <p:sp>
        <p:nvSpPr>
          <p:cNvPr id="422915" name="Rectangle 3"/>
          <p:cNvSpPr>
            <a:spLocks noGrp="1" noChangeArrowheads="1"/>
          </p:cNvSpPr>
          <p:nvPr>
            <p:ph type="body" idx="1"/>
          </p:nvPr>
        </p:nvSpPr>
        <p:spPr>
          <a:xfrm>
            <a:off x="487363" y="2714625"/>
            <a:ext cx="8229600" cy="3290888"/>
          </a:xfrm>
          <a:effectLst>
            <a:outerShdw blurRad="63500" dist="26940" algn="ctr" rotWithShape="0">
              <a:schemeClr val="tx1">
                <a:alpha val="74998"/>
              </a:schemeClr>
            </a:outerShdw>
          </a:effectLst>
        </p:spPr>
        <p:txBody>
          <a:bodyPr/>
          <a:lstStyle/>
          <a:p>
            <a:pPr marL="0" indent="0">
              <a:spcBef>
                <a:spcPct val="0"/>
              </a:spcBef>
              <a:buClrTx/>
              <a:buSzTx/>
              <a:buFontTx/>
              <a:buNone/>
              <a:defRPr/>
            </a:pPr>
            <a:r>
              <a:rPr lang="ja-JP" altLang="en-US" sz="3600" smtClean="0">
                <a:latin typeface="Arial"/>
                <a:cs typeface="+mn-cs"/>
              </a:rPr>
              <a:t>“</a:t>
            </a:r>
            <a:r>
              <a:rPr lang="en-US" sz="3600" smtClean="0">
                <a:cs typeface="+mn-cs"/>
              </a:rPr>
              <a:t>I wanted to get a human soul into this ape-like face, to indicate something about where he was headed.</a:t>
            </a:r>
            <a:r>
              <a:rPr lang="ja-JP" altLang="en-US" sz="3600" smtClean="0">
                <a:latin typeface="Arial"/>
                <a:cs typeface="+mn-cs"/>
              </a:rPr>
              <a:t>”</a:t>
            </a:r>
            <a:endParaRPr lang="en-US" sz="3600" smtClean="0">
              <a:cs typeface="+mn-cs"/>
            </a:endParaRPr>
          </a:p>
        </p:txBody>
      </p:sp>
      <p:sp>
        <p:nvSpPr>
          <p:cNvPr id="422916" name="Text Box 4"/>
          <p:cNvSpPr txBox="1">
            <a:spLocks noChangeArrowheads="1"/>
          </p:cNvSpPr>
          <p:nvPr/>
        </p:nvSpPr>
        <p:spPr bwMode="auto">
          <a:xfrm>
            <a:off x="363538" y="1349375"/>
            <a:ext cx="8185150" cy="9461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sz="2800">
                <a:cs typeface="+mn-cs"/>
              </a:rPr>
              <a:t>John Gurche, artist, </a:t>
            </a:r>
            <a:r>
              <a:rPr lang="en-US" sz="2800" i="1">
                <a:cs typeface="+mn-cs"/>
              </a:rPr>
              <a:t>National Geographic, </a:t>
            </a:r>
            <a:r>
              <a:rPr lang="en-US" sz="2800">
                <a:cs typeface="+mn-cs"/>
              </a:rPr>
              <a:t>March, 1996 p. 109.</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2916"/>
                                        </p:tgtEl>
                                        <p:attrNameLst>
                                          <p:attrName>style.visibility</p:attrName>
                                        </p:attrNameLst>
                                      </p:cBhvr>
                                      <p:to>
                                        <p:strVal val="visible"/>
                                      </p:to>
                                    </p:set>
                                    <p:animEffect transition="in" filter="fade">
                                      <p:cBhvr>
                                        <p:cTn id="7" dur="500"/>
                                        <p:tgtEl>
                                          <p:spTgt spid="422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2915">
                                            <p:txEl>
                                              <p:pRg st="0" end="0"/>
                                            </p:txEl>
                                          </p:spTgt>
                                        </p:tgtEl>
                                        <p:attrNameLst>
                                          <p:attrName>style.visibility</p:attrName>
                                        </p:attrNameLst>
                                      </p:cBhvr>
                                      <p:to>
                                        <p:strVal val="visible"/>
                                      </p:to>
                                    </p:set>
                                    <p:animEffect transition="in" filter="fade">
                                      <p:cBhvr>
                                        <p:cTn id="12" dur="500"/>
                                        <p:tgtEl>
                                          <p:spTgt spid="422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P spid="4229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3938" name="Group 2"/>
          <p:cNvGrpSpPr>
            <a:grpSpLocks/>
          </p:cNvGrpSpPr>
          <p:nvPr/>
        </p:nvGrpSpPr>
        <p:grpSpPr bwMode="auto">
          <a:xfrm>
            <a:off x="5911850" y="3209925"/>
            <a:ext cx="2454275" cy="3403600"/>
            <a:chOff x="3606" y="2095"/>
            <a:chExt cx="1546" cy="2144"/>
          </a:xfrm>
        </p:grpSpPr>
        <p:sp>
          <p:nvSpPr>
            <p:cNvPr id="423939" name="Rectangle 3"/>
            <p:cNvSpPr>
              <a:spLocks noChangeArrowheads="1"/>
            </p:cNvSpPr>
            <p:nvPr/>
          </p:nvSpPr>
          <p:spPr bwMode="auto">
            <a:xfrm>
              <a:off x="3606" y="2095"/>
              <a:ext cx="1546" cy="2144"/>
            </a:xfrm>
            <a:prstGeom prst="rect">
              <a:avLst/>
            </a:prstGeom>
            <a:solidFill>
              <a:srgbClr val="8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43020" name="Picture 4" descr="lucy full pic2"/>
            <p:cNvPicPr>
              <a:picLocks noChangeAspect="1" noChangeArrowheads="1"/>
            </p:cNvPicPr>
            <p:nvPr/>
          </p:nvPicPr>
          <p:blipFill>
            <a:blip r:embed="rId3">
              <a:lum bright="4000" contrast="20000"/>
              <a:extLst>
                <a:ext uri="{28A0092B-C50C-407E-A947-70E740481C1C}">
                  <a14:useLocalDpi xmlns:a14="http://schemas.microsoft.com/office/drawing/2010/main"/>
                </a:ext>
              </a:extLst>
            </a:blip>
            <a:srcRect/>
            <a:stretch>
              <a:fillRect/>
            </a:stretch>
          </p:blipFill>
          <p:spPr bwMode="auto">
            <a:xfrm>
              <a:off x="3692" y="2180"/>
              <a:ext cx="1368" cy="1973"/>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sp>
        <p:nvSpPr>
          <p:cNvPr id="423941" name="Rectangle 5"/>
          <p:cNvSpPr>
            <a:spLocks noGrp="1" noChangeArrowheads="1"/>
          </p:cNvSpPr>
          <p:nvPr>
            <p:ph type="title"/>
          </p:nvPr>
        </p:nvSpPr>
        <p:spPr/>
        <p:txBody>
          <a:bodyPr/>
          <a:lstStyle/>
          <a:p>
            <a:pPr eaLnBrk="1" hangingPunct="1">
              <a:defRPr/>
            </a:pPr>
            <a:r>
              <a:rPr lang="en-US" smtClean="0">
                <a:cs typeface="+mj-cs"/>
              </a:rPr>
              <a:t>What Was Found?</a:t>
            </a:r>
          </a:p>
        </p:txBody>
      </p:sp>
      <p:sp>
        <p:nvSpPr>
          <p:cNvPr id="423942" name="Rectangle 6"/>
          <p:cNvSpPr>
            <a:spLocks noGrp="1" noChangeArrowheads="1"/>
          </p:cNvSpPr>
          <p:nvPr>
            <p:ph type="body" idx="1"/>
          </p:nvPr>
        </p:nvSpPr>
        <p:spPr>
          <a:xfrm>
            <a:off x="354013" y="1087438"/>
            <a:ext cx="8489950" cy="2119312"/>
          </a:xfrm>
        </p:spPr>
        <p:txBody>
          <a:bodyPr/>
          <a:lstStyle/>
          <a:p>
            <a:pPr eaLnBrk="1" hangingPunct="1">
              <a:lnSpc>
                <a:spcPct val="85000"/>
              </a:lnSpc>
              <a:defRPr/>
            </a:pPr>
            <a:r>
              <a:rPr lang="en-US" smtClean="0">
                <a:cs typeface="+mn-cs"/>
              </a:rPr>
              <a:t>Lucy discovered in 1974</a:t>
            </a:r>
          </a:p>
          <a:p>
            <a:pPr eaLnBrk="1" hangingPunct="1">
              <a:lnSpc>
                <a:spcPct val="85000"/>
              </a:lnSpc>
              <a:defRPr/>
            </a:pPr>
            <a:r>
              <a:rPr lang="en-US" smtClean="0">
                <a:cs typeface="+mn-cs"/>
              </a:rPr>
              <a:t>About 40% of the fossil was found</a:t>
            </a:r>
          </a:p>
          <a:p>
            <a:pPr eaLnBrk="1" hangingPunct="1">
              <a:lnSpc>
                <a:spcPct val="85000"/>
              </a:lnSpc>
              <a:defRPr/>
            </a:pPr>
            <a:r>
              <a:rPr lang="en-US" smtClean="0">
                <a:cs typeface="+mn-cs"/>
              </a:rPr>
              <a:t>Claimed to be 3.5 million years old</a:t>
            </a:r>
          </a:p>
          <a:p>
            <a:pPr eaLnBrk="1" hangingPunct="1">
              <a:lnSpc>
                <a:spcPct val="85000"/>
              </a:lnSpc>
              <a:defRPr/>
            </a:pPr>
            <a:r>
              <a:rPr lang="en-US" smtClean="0">
                <a:cs typeface="+mn-cs"/>
              </a:rPr>
              <a:t>Claimed bipedal (walked upright)</a:t>
            </a:r>
          </a:p>
        </p:txBody>
      </p:sp>
      <p:sp>
        <p:nvSpPr>
          <p:cNvPr id="423943" name="AutoShape 7"/>
          <p:cNvSpPr>
            <a:spLocks noChangeArrowheads="1"/>
          </p:cNvSpPr>
          <p:nvPr/>
        </p:nvSpPr>
        <p:spPr bwMode="auto">
          <a:xfrm>
            <a:off x="3306763" y="4751388"/>
            <a:ext cx="2324100" cy="609600"/>
          </a:xfrm>
          <a:prstGeom prst="rightArrow">
            <a:avLst>
              <a:gd name="adj1" fmla="val 50000"/>
              <a:gd name="adj2" fmla="val 95313"/>
            </a:avLst>
          </a:prstGeom>
          <a:solidFill>
            <a:srgbClr val="3366FF"/>
          </a:solidFill>
          <a:ln w="28575">
            <a:solidFill>
              <a:schemeClr val="tx1"/>
            </a:solidFill>
            <a:miter lim="800000"/>
            <a:headEnd/>
            <a:tailEnd/>
          </a:ln>
          <a:effectLst>
            <a:prstShdw prst="shdw17" dist="17961" dir="2700000">
              <a:schemeClr val="tx1">
                <a:gamma/>
                <a:shade val="60000"/>
                <a:invGamma/>
                <a:alpha val="74998"/>
              </a:schemeClr>
            </a:prstShdw>
          </a:effectLst>
        </p:spPr>
        <p:txBody>
          <a:bodyPr wrap="none" anchor="ctr"/>
          <a:lstStyle/>
          <a:p>
            <a:pPr>
              <a:defRPr/>
            </a:pPr>
            <a:endParaRPr lang="en-US">
              <a:cs typeface="+mn-cs"/>
            </a:endParaRPr>
          </a:p>
        </p:txBody>
      </p:sp>
      <p:grpSp>
        <p:nvGrpSpPr>
          <p:cNvPr id="423944" name="Group 8"/>
          <p:cNvGrpSpPr>
            <a:grpSpLocks/>
          </p:cNvGrpSpPr>
          <p:nvPr/>
        </p:nvGrpSpPr>
        <p:grpSpPr bwMode="auto">
          <a:xfrm>
            <a:off x="5280025" y="5876925"/>
            <a:ext cx="2686050" cy="798513"/>
            <a:chOff x="3154" y="3703"/>
            <a:chExt cx="1692" cy="503"/>
          </a:xfrm>
        </p:grpSpPr>
        <p:sp>
          <p:nvSpPr>
            <p:cNvPr id="423945" name="Oval 9"/>
            <p:cNvSpPr>
              <a:spLocks noChangeArrowheads="1"/>
            </p:cNvSpPr>
            <p:nvPr/>
          </p:nvSpPr>
          <p:spPr bwMode="auto">
            <a:xfrm>
              <a:off x="4315" y="3703"/>
              <a:ext cx="531" cy="503"/>
            </a:xfrm>
            <a:prstGeom prst="ellipse">
              <a:avLst/>
            </a:prstGeom>
            <a:noFill/>
            <a:ln w="76200">
              <a:solidFill>
                <a:srgbClr val="FFFF66"/>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423946" name="Line 10"/>
            <p:cNvSpPr>
              <a:spLocks noChangeShapeType="1"/>
            </p:cNvSpPr>
            <p:nvPr/>
          </p:nvSpPr>
          <p:spPr bwMode="auto">
            <a:xfrm>
              <a:off x="3154" y="3941"/>
              <a:ext cx="1152" cy="0"/>
            </a:xfrm>
            <a:prstGeom prst="line">
              <a:avLst/>
            </a:prstGeom>
            <a:noFill/>
            <a:ln w="101600">
              <a:solidFill>
                <a:srgbClr val="FFFF66"/>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423947" name="Group 11"/>
          <p:cNvGrpSpPr>
            <a:grpSpLocks/>
          </p:cNvGrpSpPr>
          <p:nvPr/>
        </p:nvGrpSpPr>
        <p:grpSpPr bwMode="auto">
          <a:xfrm>
            <a:off x="1393825" y="3192463"/>
            <a:ext cx="1552575" cy="3432175"/>
            <a:chOff x="1198" y="2095"/>
            <a:chExt cx="978" cy="2162"/>
          </a:xfrm>
        </p:grpSpPr>
        <p:sp>
          <p:nvSpPr>
            <p:cNvPr id="423948" name="Rectangle 12"/>
            <p:cNvSpPr>
              <a:spLocks noChangeArrowheads="1"/>
            </p:cNvSpPr>
            <p:nvPr/>
          </p:nvSpPr>
          <p:spPr bwMode="auto">
            <a:xfrm>
              <a:off x="1198" y="2095"/>
              <a:ext cx="978" cy="2162"/>
            </a:xfrm>
            <a:prstGeom prst="rect">
              <a:avLst/>
            </a:prstGeom>
            <a:solidFill>
              <a:srgbClr val="8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43016" name="Picture 13" descr="Lucy bones"/>
            <p:cNvPicPr>
              <a:picLocks noChangeAspect="1" noChangeArrowheads="1"/>
            </p:cNvPicPr>
            <p:nvPr/>
          </p:nvPicPr>
          <p:blipFill>
            <a:blip r:embed="rId4">
              <a:lum bright="-10000" contrast="20000"/>
              <a:extLst>
                <a:ext uri="{28A0092B-C50C-407E-A947-70E740481C1C}">
                  <a14:useLocalDpi xmlns:a14="http://schemas.microsoft.com/office/drawing/2010/main"/>
                </a:ext>
              </a:extLst>
            </a:blip>
            <a:srcRect/>
            <a:stretch>
              <a:fillRect/>
            </a:stretch>
          </p:blipFill>
          <p:spPr bwMode="auto">
            <a:xfrm>
              <a:off x="1299" y="2186"/>
              <a:ext cx="783" cy="1997"/>
            </a:xfrm>
            <a:prstGeom prst="rect">
              <a:avLst/>
            </a:prstGeom>
            <a:solidFill>
              <a:srgbClr val="000066"/>
            </a:solidFill>
            <a:ln w="38100">
              <a:solidFill>
                <a:srgbClr val="000066"/>
              </a:solid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3942">
                                            <p:txEl>
                                              <p:pRg st="0" end="0"/>
                                            </p:txEl>
                                          </p:spTgt>
                                        </p:tgtEl>
                                        <p:attrNameLst>
                                          <p:attrName>style.visibility</p:attrName>
                                        </p:attrNameLst>
                                      </p:cBhvr>
                                      <p:to>
                                        <p:strVal val="visible"/>
                                      </p:to>
                                    </p:set>
                                    <p:animEffect transition="in" filter="fade">
                                      <p:cBhvr>
                                        <p:cTn id="7" dur="500"/>
                                        <p:tgtEl>
                                          <p:spTgt spid="423942">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3942">
                                            <p:txEl>
                                              <p:pRg st="1" end="1"/>
                                            </p:txEl>
                                          </p:spTgt>
                                        </p:tgtEl>
                                        <p:attrNameLst>
                                          <p:attrName>style.visibility</p:attrName>
                                        </p:attrNameLst>
                                      </p:cBhvr>
                                      <p:to>
                                        <p:strVal val="visible"/>
                                      </p:to>
                                    </p:set>
                                    <p:animEffect transition="in" filter="fade">
                                      <p:cBhvr>
                                        <p:cTn id="11" dur="500"/>
                                        <p:tgtEl>
                                          <p:spTgt spid="423942">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3942">
                                            <p:txEl>
                                              <p:pRg st="2" end="2"/>
                                            </p:txEl>
                                          </p:spTgt>
                                        </p:tgtEl>
                                        <p:attrNameLst>
                                          <p:attrName>style.visibility</p:attrName>
                                        </p:attrNameLst>
                                      </p:cBhvr>
                                      <p:to>
                                        <p:strVal val="visible"/>
                                      </p:to>
                                    </p:set>
                                    <p:animEffect transition="in" filter="fade">
                                      <p:cBhvr>
                                        <p:cTn id="15" dur="500"/>
                                        <p:tgtEl>
                                          <p:spTgt spid="423942">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23942">
                                            <p:txEl>
                                              <p:pRg st="3" end="3"/>
                                            </p:txEl>
                                          </p:spTgt>
                                        </p:tgtEl>
                                        <p:attrNameLst>
                                          <p:attrName>style.visibility</p:attrName>
                                        </p:attrNameLst>
                                      </p:cBhvr>
                                      <p:to>
                                        <p:strVal val="visible"/>
                                      </p:to>
                                    </p:set>
                                    <p:animEffect transition="in" filter="fade">
                                      <p:cBhvr>
                                        <p:cTn id="19" dur="500"/>
                                        <p:tgtEl>
                                          <p:spTgt spid="423942">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423947"/>
                                        </p:tgtEl>
                                        <p:attrNameLst>
                                          <p:attrName>style.visibility</p:attrName>
                                        </p:attrNameLst>
                                      </p:cBhvr>
                                      <p:to>
                                        <p:strVal val="visible"/>
                                      </p:to>
                                    </p:set>
                                    <p:animEffect transition="in" filter="fade">
                                      <p:cBhvr>
                                        <p:cTn id="24" dur="500"/>
                                        <p:tgtEl>
                                          <p:spTgt spid="423947"/>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23943"/>
                                        </p:tgtEl>
                                        <p:attrNameLst>
                                          <p:attrName>style.visibility</p:attrName>
                                        </p:attrNameLst>
                                      </p:cBhvr>
                                      <p:to>
                                        <p:strVal val="visible"/>
                                      </p:to>
                                    </p:set>
                                    <p:animEffect transition="in" filter="wipe(left)">
                                      <p:cBhvr>
                                        <p:cTn id="28" dur="500"/>
                                        <p:tgtEl>
                                          <p:spTgt spid="423943"/>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423938"/>
                                        </p:tgtEl>
                                        <p:attrNameLst>
                                          <p:attrName>style.visibility</p:attrName>
                                        </p:attrNameLst>
                                      </p:cBhvr>
                                      <p:to>
                                        <p:strVal val="visible"/>
                                      </p:to>
                                    </p:set>
                                    <p:animEffect transition="in" filter="fade">
                                      <p:cBhvr>
                                        <p:cTn id="32" dur="500"/>
                                        <p:tgtEl>
                                          <p:spTgt spid="423938"/>
                                        </p:tgtEl>
                                      </p:cBhvr>
                                    </p:animEffect>
                                  </p:childTnLst>
                                </p:cTn>
                              </p:par>
                            </p:childTnLst>
                          </p:cTn>
                        </p:par>
                        <p:par>
                          <p:cTn id="33" fill="hold" nodeType="afterGroup">
                            <p:stCondLst>
                              <p:cond delay="1500"/>
                            </p:stCondLst>
                            <p:childTnLst>
                              <p:par>
                                <p:cTn id="34" presetID="22" presetClass="entr" presetSubtype="8" fill="hold" nodeType="afterEffect">
                                  <p:stCondLst>
                                    <p:cond delay="0"/>
                                  </p:stCondLst>
                                  <p:childTnLst>
                                    <p:set>
                                      <p:cBhvr>
                                        <p:cTn id="35" dur="1" fill="hold">
                                          <p:stCondLst>
                                            <p:cond delay="0"/>
                                          </p:stCondLst>
                                        </p:cTn>
                                        <p:tgtEl>
                                          <p:spTgt spid="423944"/>
                                        </p:tgtEl>
                                        <p:attrNameLst>
                                          <p:attrName>style.visibility</p:attrName>
                                        </p:attrNameLst>
                                      </p:cBhvr>
                                      <p:to>
                                        <p:strVal val="visible"/>
                                      </p:to>
                                    </p:set>
                                    <p:animEffect transition="in" filter="wipe(left)">
                                      <p:cBhvr>
                                        <p:cTn id="36" dur="500"/>
                                        <p:tgtEl>
                                          <p:spTgt spid="423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2" grpId="0" build="p"/>
      <p:bldP spid="4239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eaLnBrk="1" hangingPunct="1">
              <a:defRPr/>
            </a:pPr>
            <a:r>
              <a:rPr lang="en-US" sz="4400" smtClean="0">
                <a:cs typeface="+mj-cs"/>
              </a:rPr>
              <a:t>Lucy and the Australopithecines</a:t>
            </a:r>
          </a:p>
        </p:txBody>
      </p:sp>
      <p:sp>
        <p:nvSpPr>
          <p:cNvPr id="425987" name="Rectangle 3"/>
          <p:cNvSpPr>
            <a:spLocks noGrp="1" noChangeArrowheads="1"/>
          </p:cNvSpPr>
          <p:nvPr>
            <p:ph type="body" idx="1"/>
          </p:nvPr>
        </p:nvSpPr>
        <p:spPr>
          <a:xfrm>
            <a:off x="138113" y="1612900"/>
            <a:ext cx="9005887" cy="4083050"/>
          </a:xfrm>
        </p:spPr>
        <p:txBody>
          <a:bodyPr/>
          <a:lstStyle/>
          <a:p>
            <a:pPr eaLnBrk="1" hangingPunct="1">
              <a:lnSpc>
                <a:spcPct val="85000"/>
              </a:lnSpc>
              <a:spcBef>
                <a:spcPct val="30000"/>
              </a:spcBef>
              <a:defRPr/>
            </a:pPr>
            <a:r>
              <a:rPr lang="en-US" dirty="0" smtClean="0">
                <a:cs typeface="+mn-cs"/>
              </a:rPr>
              <a:t>Long arms are identical to chimpanzees</a:t>
            </a:r>
          </a:p>
          <a:p>
            <a:pPr eaLnBrk="1" hangingPunct="1">
              <a:lnSpc>
                <a:spcPct val="85000"/>
              </a:lnSpc>
              <a:spcBef>
                <a:spcPct val="30000"/>
              </a:spcBef>
              <a:defRPr/>
            </a:pPr>
            <a:r>
              <a:rPr lang="en-US" dirty="0" smtClean="0">
                <a:cs typeface="+mn-cs"/>
              </a:rPr>
              <a:t>Jaws are similar to chimpanzees</a:t>
            </a:r>
          </a:p>
          <a:p>
            <a:pPr eaLnBrk="1" hangingPunct="1">
              <a:lnSpc>
                <a:spcPct val="85000"/>
              </a:lnSpc>
              <a:spcBef>
                <a:spcPct val="30000"/>
              </a:spcBef>
              <a:defRPr/>
            </a:pPr>
            <a:r>
              <a:rPr lang="en-US" dirty="0" smtClean="0">
                <a:cs typeface="+mn-cs"/>
              </a:rPr>
              <a:t>Upper leg bone is similar to chimpanzees</a:t>
            </a:r>
          </a:p>
          <a:p>
            <a:pPr eaLnBrk="1" hangingPunct="1">
              <a:lnSpc>
                <a:spcPct val="85000"/>
              </a:lnSpc>
              <a:spcBef>
                <a:spcPct val="30000"/>
              </a:spcBef>
              <a:defRPr/>
            </a:pPr>
            <a:r>
              <a:rPr lang="en-US" dirty="0" smtClean="0">
                <a:cs typeface="+mn-cs"/>
              </a:rPr>
              <a:t>Lucy</a:t>
            </a:r>
            <a:r>
              <a:rPr lang="fr-FR" altLang="ja-JP" dirty="0" smtClean="0">
                <a:latin typeface="Arial"/>
                <a:cs typeface="+mn-cs"/>
              </a:rPr>
              <a:t>'</a:t>
            </a:r>
            <a:r>
              <a:rPr lang="en-US" dirty="0" smtClean="0">
                <a:cs typeface="+mn-cs"/>
              </a:rPr>
              <a:t>s legs were very ape-like</a:t>
            </a:r>
          </a:p>
          <a:p>
            <a:pPr eaLnBrk="1" hangingPunct="1">
              <a:lnSpc>
                <a:spcPct val="85000"/>
              </a:lnSpc>
              <a:spcBef>
                <a:spcPct val="30000"/>
              </a:spcBef>
              <a:defRPr/>
            </a:pPr>
            <a:r>
              <a:rPr lang="en-US" dirty="0" smtClean="0">
                <a:cs typeface="+mn-cs"/>
              </a:rPr>
              <a:t>Brain size (400-500 cc) overlaps chimpanzees</a:t>
            </a:r>
          </a:p>
          <a:p>
            <a:pPr eaLnBrk="1" hangingPunct="1">
              <a:lnSpc>
                <a:spcPct val="85000"/>
              </a:lnSpc>
              <a:spcBef>
                <a:spcPct val="30000"/>
              </a:spcBef>
              <a:defRPr/>
            </a:pPr>
            <a:r>
              <a:rPr lang="en-US" dirty="0" smtClean="0">
                <a:cs typeface="+mn-cs"/>
              </a:rPr>
              <a:t>Large back muscles for tree dwelling</a:t>
            </a:r>
          </a:p>
          <a:p>
            <a:pPr eaLnBrk="1" hangingPunct="1">
              <a:lnSpc>
                <a:spcPct val="85000"/>
              </a:lnSpc>
              <a:spcBef>
                <a:spcPct val="30000"/>
              </a:spcBef>
              <a:defRPr/>
            </a:pPr>
            <a:r>
              <a:rPr lang="en-US" dirty="0" smtClean="0">
                <a:cs typeface="+mn-cs"/>
              </a:rPr>
              <a:t>Hands similar to pygmy chimpanzee</a:t>
            </a:r>
          </a:p>
          <a:p>
            <a:pPr eaLnBrk="1" hangingPunct="1">
              <a:lnSpc>
                <a:spcPct val="85000"/>
              </a:lnSpc>
              <a:spcBef>
                <a:spcPct val="30000"/>
              </a:spcBef>
              <a:defRPr/>
            </a:pPr>
            <a:r>
              <a:rPr lang="en-US" dirty="0" smtClean="0">
                <a:cs typeface="+mn-cs"/>
              </a:rPr>
              <a:t>Feet were long and curved</a:t>
            </a:r>
          </a:p>
        </p:txBody>
      </p:sp>
      <p:grpSp>
        <p:nvGrpSpPr>
          <p:cNvPr id="425988" name="Group 4"/>
          <p:cNvGrpSpPr>
            <a:grpSpLocks/>
          </p:cNvGrpSpPr>
          <p:nvPr/>
        </p:nvGrpSpPr>
        <p:grpSpPr bwMode="auto">
          <a:xfrm>
            <a:off x="6288088" y="5573713"/>
            <a:ext cx="2624137" cy="1181100"/>
            <a:chOff x="3961" y="3511"/>
            <a:chExt cx="1653" cy="744"/>
          </a:xfrm>
        </p:grpSpPr>
        <p:pic>
          <p:nvPicPr>
            <p:cNvPr id="45061" name="Picture 5" descr="aa-gorilla feet-ha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1" y="3511"/>
              <a:ext cx="791" cy="731"/>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pic>
        <p:pic>
          <p:nvPicPr>
            <p:cNvPr id="45062" name="Picture 6" descr="aa-human hand-fe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2" y="3513"/>
              <a:ext cx="752" cy="742"/>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pic>
      </p:grpSp>
      <p:sp>
        <p:nvSpPr>
          <p:cNvPr id="425991" name="Text Box 7"/>
          <p:cNvSpPr txBox="1">
            <a:spLocks noChangeArrowheads="1"/>
          </p:cNvSpPr>
          <p:nvPr/>
        </p:nvSpPr>
        <p:spPr bwMode="auto">
          <a:xfrm>
            <a:off x="139700" y="1136650"/>
            <a:ext cx="8320088" cy="4826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71500">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nSpc>
                <a:spcPct val="80000"/>
              </a:lnSpc>
              <a:spcBef>
                <a:spcPct val="30000"/>
              </a:spcBef>
              <a:buClr>
                <a:srgbClr val="FFCC66"/>
              </a:buClr>
              <a:buSzPct val="70000"/>
              <a:buFont typeface="Wingdings" charset="0"/>
              <a:buChar char="u"/>
              <a:defRPr/>
            </a:pPr>
            <a:r>
              <a:rPr lang="en-US" smtClean="0">
                <a:solidFill>
                  <a:srgbClr val="FFFFCC"/>
                </a:solidFill>
                <a:cs typeface="+mn-cs"/>
              </a:rPr>
              <a:t>No similarity in appearance to humans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5991"/>
                                        </p:tgtEl>
                                        <p:attrNameLst>
                                          <p:attrName>style.visibility</p:attrName>
                                        </p:attrNameLst>
                                      </p:cBhvr>
                                      <p:to>
                                        <p:strVal val="visible"/>
                                      </p:to>
                                    </p:set>
                                    <p:animEffect transition="in" filter="fade">
                                      <p:cBhvr>
                                        <p:cTn id="7" dur="500"/>
                                        <p:tgtEl>
                                          <p:spTgt spid="4259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5987">
                                            <p:txEl>
                                              <p:pRg st="0" end="0"/>
                                            </p:txEl>
                                          </p:spTgt>
                                        </p:tgtEl>
                                        <p:attrNameLst>
                                          <p:attrName>style.visibility</p:attrName>
                                        </p:attrNameLst>
                                      </p:cBhvr>
                                      <p:to>
                                        <p:strVal val="visible"/>
                                      </p:to>
                                    </p:set>
                                    <p:animEffect transition="in" filter="fade">
                                      <p:cBhvr>
                                        <p:cTn id="12" dur="500"/>
                                        <p:tgtEl>
                                          <p:spTgt spid="425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5987">
                                            <p:txEl>
                                              <p:pRg st="1" end="1"/>
                                            </p:txEl>
                                          </p:spTgt>
                                        </p:tgtEl>
                                        <p:attrNameLst>
                                          <p:attrName>style.visibility</p:attrName>
                                        </p:attrNameLst>
                                      </p:cBhvr>
                                      <p:to>
                                        <p:strVal val="visible"/>
                                      </p:to>
                                    </p:set>
                                    <p:animEffect transition="in" filter="fade">
                                      <p:cBhvr>
                                        <p:cTn id="17" dur="500"/>
                                        <p:tgtEl>
                                          <p:spTgt spid="4259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5987">
                                            <p:txEl>
                                              <p:pRg st="2" end="2"/>
                                            </p:txEl>
                                          </p:spTgt>
                                        </p:tgtEl>
                                        <p:attrNameLst>
                                          <p:attrName>style.visibility</p:attrName>
                                        </p:attrNameLst>
                                      </p:cBhvr>
                                      <p:to>
                                        <p:strVal val="visible"/>
                                      </p:to>
                                    </p:set>
                                    <p:animEffect transition="in" filter="fade">
                                      <p:cBhvr>
                                        <p:cTn id="22" dur="500"/>
                                        <p:tgtEl>
                                          <p:spTgt spid="4259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5987">
                                            <p:txEl>
                                              <p:pRg st="3" end="3"/>
                                            </p:txEl>
                                          </p:spTgt>
                                        </p:tgtEl>
                                        <p:attrNameLst>
                                          <p:attrName>style.visibility</p:attrName>
                                        </p:attrNameLst>
                                      </p:cBhvr>
                                      <p:to>
                                        <p:strVal val="visible"/>
                                      </p:to>
                                    </p:set>
                                    <p:animEffect transition="in" filter="fade">
                                      <p:cBhvr>
                                        <p:cTn id="27" dur="500"/>
                                        <p:tgtEl>
                                          <p:spTgt spid="4259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5987">
                                            <p:txEl>
                                              <p:pRg st="4" end="4"/>
                                            </p:txEl>
                                          </p:spTgt>
                                        </p:tgtEl>
                                        <p:attrNameLst>
                                          <p:attrName>style.visibility</p:attrName>
                                        </p:attrNameLst>
                                      </p:cBhvr>
                                      <p:to>
                                        <p:strVal val="visible"/>
                                      </p:to>
                                    </p:set>
                                    <p:animEffect transition="in" filter="fade">
                                      <p:cBhvr>
                                        <p:cTn id="32" dur="500"/>
                                        <p:tgtEl>
                                          <p:spTgt spid="4259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25987">
                                            <p:txEl>
                                              <p:pRg st="5" end="5"/>
                                            </p:txEl>
                                          </p:spTgt>
                                        </p:tgtEl>
                                        <p:attrNameLst>
                                          <p:attrName>style.visibility</p:attrName>
                                        </p:attrNameLst>
                                      </p:cBhvr>
                                      <p:to>
                                        <p:strVal val="visible"/>
                                      </p:to>
                                    </p:set>
                                    <p:animEffect transition="in" filter="fade">
                                      <p:cBhvr>
                                        <p:cTn id="37" dur="500"/>
                                        <p:tgtEl>
                                          <p:spTgt spid="42598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5987">
                                            <p:txEl>
                                              <p:pRg st="6" end="6"/>
                                            </p:txEl>
                                          </p:spTgt>
                                        </p:tgtEl>
                                        <p:attrNameLst>
                                          <p:attrName>style.visibility</p:attrName>
                                        </p:attrNameLst>
                                      </p:cBhvr>
                                      <p:to>
                                        <p:strVal val="visible"/>
                                      </p:to>
                                    </p:set>
                                    <p:animEffect transition="in" filter="fade">
                                      <p:cBhvr>
                                        <p:cTn id="42" dur="500"/>
                                        <p:tgtEl>
                                          <p:spTgt spid="42598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5987">
                                            <p:txEl>
                                              <p:pRg st="7" end="7"/>
                                            </p:txEl>
                                          </p:spTgt>
                                        </p:tgtEl>
                                        <p:attrNameLst>
                                          <p:attrName>style.visibility</p:attrName>
                                        </p:attrNameLst>
                                      </p:cBhvr>
                                      <p:to>
                                        <p:strVal val="visible"/>
                                      </p:to>
                                    </p:set>
                                    <p:animEffect transition="in" filter="fade">
                                      <p:cBhvr>
                                        <p:cTn id="47" dur="500"/>
                                        <p:tgtEl>
                                          <p:spTgt spid="425987">
                                            <p:txEl>
                                              <p:pRg st="7" end="7"/>
                                            </p:txEl>
                                          </p:spTgt>
                                        </p:tgtEl>
                                      </p:cBhvr>
                                    </p:animEffect>
                                  </p:childTnLst>
                                </p:cTn>
                              </p:par>
                            </p:childTnLst>
                          </p:cTn>
                        </p:par>
                        <p:par>
                          <p:cTn id="48" fill="hold" nodeType="afterGroup">
                            <p:stCondLst>
                              <p:cond delay="1000"/>
                            </p:stCondLst>
                            <p:childTnLst>
                              <p:par>
                                <p:cTn id="49" presetID="10" presetClass="entr" presetSubtype="0" fill="hold" nodeType="afterEffect">
                                  <p:stCondLst>
                                    <p:cond delay="0"/>
                                  </p:stCondLst>
                                  <p:childTnLst>
                                    <p:set>
                                      <p:cBhvr>
                                        <p:cTn id="50" dur="1" fill="hold">
                                          <p:stCondLst>
                                            <p:cond delay="0"/>
                                          </p:stCondLst>
                                        </p:cTn>
                                        <p:tgtEl>
                                          <p:spTgt spid="425988"/>
                                        </p:tgtEl>
                                        <p:attrNameLst>
                                          <p:attrName>style.visibility</p:attrName>
                                        </p:attrNameLst>
                                      </p:cBhvr>
                                      <p:to>
                                        <p:strVal val="visible"/>
                                      </p:to>
                                    </p:set>
                                    <p:animEffect transition="in" filter="fade">
                                      <p:cBhvr>
                                        <p:cTn id="51" dur="500"/>
                                        <p:tgtEl>
                                          <p:spTgt spid="425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build="p"/>
      <p:bldP spid="4259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eaLnBrk="1" hangingPunct="1">
              <a:defRPr/>
            </a:pPr>
            <a:r>
              <a:rPr lang="en-US" smtClean="0">
                <a:cs typeface="+mj-cs"/>
              </a:rPr>
              <a:t>Did Lucy Walk Upright</a:t>
            </a:r>
          </a:p>
        </p:txBody>
      </p:sp>
      <p:sp>
        <p:nvSpPr>
          <p:cNvPr id="427011" name="Rectangle 3"/>
          <p:cNvSpPr>
            <a:spLocks noGrp="1" noChangeArrowheads="1"/>
          </p:cNvSpPr>
          <p:nvPr>
            <p:ph type="body" idx="1"/>
          </p:nvPr>
        </p:nvSpPr>
        <p:spPr>
          <a:xfrm>
            <a:off x="473075" y="2611438"/>
            <a:ext cx="8229600" cy="2132012"/>
          </a:xfrm>
        </p:spPr>
        <p:txBody>
          <a:bodyPr/>
          <a:lstStyle/>
          <a:p>
            <a:pPr marL="406400" indent="-406400" eaLnBrk="1" hangingPunct="1">
              <a:buSzPct val="95000"/>
              <a:buFont typeface="Wingdings" charset="0"/>
              <a:buAutoNum type="arabicPeriod"/>
              <a:defRPr/>
            </a:pPr>
            <a:r>
              <a:rPr lang="en-US" sz="3600" smtClean="0">
                <a:cs typeface="+mn-cs"/>
              </a:rPr>
              <a:t>The rib cage</a:t>
            </a:r>
          </a:p>
          <a:p>
            <a:pPr marL="406400" indent="-406400" eaLnBrk="1" hangingPunct="1">
              <a:buSzPct val="95000"/>
              <a:buFont typeface="Wingdings" charset="0"/>
              <a:buAutoNum type="arabicPeriod"/>
              <a:defRPr/>
            </a:pPr>
            <a:r>
              <a:rPr lang="en-US" sz="3600" smtClean="0">
                <a:cs typeface="+mn-cs"/>
              </a:rPr>
              <a:t>The pelvis</a:t>
            </a:r>
          </a:p>
          <a:p>
            <a:pPr marL="406400" indent="-406400" eaLnBrk="1" hangingPunct="1">
              <a:buSzPct val="95000"/>
              <a:buFont typeface="Wingdings" charset="0"/>
              <a:buAutoNum type="arabicPeriod"/>
              <a:defRPr/>
            </a:pPr>
            <a:r>
              <a:rPr lang="en-US" sz="3600" smtClean="0">
                <a:cs typeface="+mn-cs"/>
              </a:rPr>
              <a:t>Leg and foot bones</a:t>
            </a:r>
          </a:p>
        </p:txBody>
      </p:sp>
      <p:sp>
        <p:nvSpPr>
          <p:cNvPr id="427012" name="Text Box 4"/>
          <p:cNvSpPr txBox="1">
            <a:spLocks noChangeArrowheads="1"/>
          </p:cNvSpPr>
          <p:nvPr/>
        </p:nvSpPr>
        <p:spPr bwMode="auto">
          <a:xfrm>
            <a:off x="434975" y="1292225"/>
            <a:ext cx="8085138" cy="10668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cs typeface="+mn-cs"/>
              </a:rPr>
              <a:t>To determine if Lucy walked upright three areas of anatomy were examined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7012"/>
                                        </p:tgtEl>
                                        <p:attrNameLst>
                                          <p:attrName>style.visibility</p:attrName>
                                        </p:attrNameLst>
                                      </p:cBhvr>
                                      <p:to>
                                        <p:strVal val="visible"/>
                                      </p:to>
                                    </p:set>
                                    <p:animEffect transition="in" filter="fade">
                                      <p:cBhvr>
                                        <p:cTn id="7" dur="500"/>
                                        <p:tgtEl>
                                          <p:spTgt spid="427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7011"/>
                                        </p:tgtEl>
                                        <p:attrNameLst>
                                          <p:attrName>style.visibility</p:attrName>
                                        </p:attrNameLst>
                                      </p:cBhvr>
                                      <p:to>
                                        <p:strVal val="visible"/>
                                      </p:to>
                                    </p:set>
                                    <p:animEffect transition="in" filter="fade">
                                      <p:cBhvr>
                                        <p:cTn id="12" dur="500"/>
                                        <p:tgtEl>
                                          <p:spTgt spid="427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p:bldP spid="4270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pPr eaLnBrk="1" hangingPunct="1">
              <a:defRPr/>
            </a:pPr>
            <a:r>
              <a:rPr lang="en-US" smtClean="0">
                <a:cs typeface="+mj-cs"/>
              </a:rPr>
              <a:t>Rib Cage</a:t>
            </a:r>
          </a:p>
        </p:txBody>
      </p:sp>
      <p:sp>
        <p:nvSpPr>
          <p:cNvPr id="428035" name="Rectangle 3"/>
          <p:cNvSpPr>
            <a:spLocks noGrp="1" noChangeArrowheads="1"/>
          </p:cNvSpPr>
          <p:nvPr>
            <p:ph type="body" idx="1"/>
          </p:nvPr>
        </p:nvSpPr>
        <p:spPr>
          <a:xfrm>
            <a:off x="428625" y="989013"/>
            <a:ext cx="8229600" cy="1274762"/>
          </a:xfrm>
        </p:spPr>
        <p:txBody>
          <a:bodyPr/>
          <a:lstStyle/>
          <a:p>
            <a:pPr eaLnBrk="1" hangingPunct="1">
              <a:defRPr/>
            </a:pPr>
            <a:r>
              <a:rPr lang="en-US" smtClean="0">
                <a:cs typeface="+mn-cs"/>
              </a:rPr>
              <a:t>Ape ribs are conical shaped</a:t>
            </a:r>
          </a:p>
          <a:p>
            <a:pPr eaLnBrk="1" hangingPunct="1">
              <a:defRPr/>
            </a:pPr>
            <a:r>
              <a:rPr lang="en-US" smtClean="0">
                <a:cs typeface="+mn-cs"/>
              </a:rPr>
              <a:t>Human ribs are barrel-like</a:t>
            </a:r>
          </a:p>
        </p:txBody>
      </p:sp>
      <p:grpSp>
        <p:nvGrpSpPr>
          <p:cNvPr id="428047" name="Group 15"/>
          <p:cNvGrpSpPr>
            <a:grpSpLocks/>
          </p:cNvGrpSpPr>
          <p:nvPr/>
        </p:nvGrpSpPr>
        <p:grpSpPr bwMode="auto">
          <a:xfrm>
            <a:off x="174625" y="2430463"/>
            <a:ext cx="4497388" cy="4214812"/>
            <a:chOff x="110" y="1531"/>
            <a:chExt cx="2833" cy="2655"/>
          </a:xfrm>
        </p:grpSpPr>
        <p:grpSp>
          <p:nvGrpSpPr>
            <p:cNvPr id="47113" name="Group 11"/>
            <p:cNvGrpSpPr>
              <a:grpSpLocks/>
            </p:cNvGrpSpPr>
            <p:nvPr/>
          </p:nvGrpSpPr>
          <p:grpSpPr bwMode="auto">
            <a:xfrm>
              <a:off x="483" y="1531"/>
              <a:ext cx="2460" cy="2655"/>
              <a:chOff x="483" y="1531"/>
              <a:chExt cx="2460" cy="2655"/>
            </a:xfrm>
          </p:grpSpPr>
          <p:sp>
            <p:nvSpPr>
              <p:cNvPr id="428037" name="Text Box 5"/>
              <p:cNvSpPr txBox="1">
                <a:spLocks noChangeArrowheads="1"/>
              </p:cNvSpPr>
              <p:nvPr/>
            </p:nvSpPr>
            <p:spPr bwMode="auto">
              <a:xfrm>
                <a:off x="483" y="3821"/>
                <a:ext cx="2460"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cs typeface="+mn-cs"/>
                  </a:rPr>
                  <a:t>Circular barrel-like</a:t>
                </a:r>
              </a:p>
            </p:txBody>
          </p:sp>
          <p:pic>
            <p:nvPicPr>
              <p:cNvPr id="47116"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3" y="1531"/>
                <a:ext cx="1138" cy="2345"/>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sp>
          <p:nvSpPr>
            <p:cNvPr id="428044" name="Text Box 12"/>
            <p:cNvSpPr txBox="1">
              <a:spLocks noChangeArrowheads="1"/>
            </p:cNvSpPr>
            <p:nvPr/>
          </p:nvSpPr>
          <p:spPr bwMode="auto">
            <a:xfrm>
              <a:off x="110" y="2317"/>
              <a:ext cx="1107" cy="40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sz="3600" b="1">
                  <a:solidFill>
                    <a:srgbClr val="FFCC66"/>
                  </a:solidFill>
                  <a:cs typeface="+mn-cs"/>
                </a:rPr>
                <a:t>Human</a:t>
              </a:r>
            </a:p>
          </p:txBody>
        </p:sp>
      </p:grpSp>
      <p:grpSp>
        <p:nvGrpSpPr>
          <p:cNvPr id="428048" name="Group 16"/>
          <p:cNvGrpSpPr>
            <a:grpSpLocks/>
          </p:cNvGrpSpPr>
          <p:nvPr/>
        </p:nvGrpSpPr>
        <p:grpSpPr bwMode="auto">
          <a:xfrm>
            <a:off x="4383088" y="2408238"/>
            <a:ext cx="3938587" cy="4194175"/>
            <a:chOff x="2761" y="1517"/>
            <a:chExt cx="2481" cy="2642"/>
          </a:xfrm>
        </p:grpSpPr>
        <p:grpSp>
          <p:nvGrpSpPr>
            <p:cNvPr id="47109" name="Group 10"/>
            <p:cNvGrpSpPr>
              <a:grpSpLocks/>
            </p:cNvGrpSpPr>
            <p:nvPr/>
          </p:nvGrpSpPr>
          <p:grpSpPr bwMode="auto">
            <a:xfrm>
              <a:off x="3167" y="1517"/>
              <a:ext cx="2075" cy="2642"/>
              <a:chOff x="3167" y="1517"/>
              <a:chExt cx="2075" cy="2642"/>
            </a:xfrm>
          </p:grpSpPr>
          <p:pic>
            <p:nvPicPr>
              <p:cNvPr id="47111"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8" y="1517"/>
                <a:ext cx="1179" cy="2321"/>
              </a:xfrm>
              <a:prstGeom prst="rect">
                <a:avLst/>
              </a:prstGeom>
              <a:noFill/>
              <a:ln w="2857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428041" name="Text Box 9"/>
              <p:cNvSpPr txBox="1">
                <a:spLocks noChangeArrowheads="1"/>
              </p:cNvSpPr>
              <p:nvPr/>
            </p:nvSpPr>
            <p:spPr bwMode="auto">
              <a:xfrm>
                <a:off x="3167" y="3794"/>
                <a:ext cx="2075"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cs typeface="+mn-cs"/>
                  </a:rPr>
                  <a:t>Conical shape</a:t>
                </a:r>
              </a:p>
            </p:txBody>
          </p:sp>
        </p:grpSp>
        <p:sp>
          <p:nvSpPr>
            <p:cNvPr id="428046" name="Text Box 14"/>
            <p:cNvSpPr txBox="1">
              <a:spLocks noChangeArrowheads="1"/>
            </p:cNvSpPr>
            <p:nvPr/>
          </p:nvSpPr>
          <p:spPr bwMode="auto">
            <a:xfrm>
              <a:off x="2761" y="2317"/>
              <a:ext cx="874" cy="40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sz="3600" b="1">
                  <a:solidFill>
                    <a:srgbClr val="FFCC66"/>
                  </a:solidFill>
                  <a:cs typeface="+mn-cs"/>
                </a:rPr>
                <a:t>Ape</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Effect transition="in" filter="fade">
                                      <p:cBhvr>
                                        <p:cTn id="7" dur="500"/>
                                        <p:tgtEl>
                                          <p:spTgt spid="42803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8035">
                                            <p:txEl>
                                              <p:pRg st="1" end="1"/>
                                            </p:txEl>
                                          </p:spTgt>
                                        </p:tgtEl>
                                        <p:attrNameLst>
                                          <p:attrName>style.visibility</p:attrName>
                                        </p:attrNameLst>
                                      </p:cBhvr>
                                      <p:to>
                                        <p:strVal val="visible"/>
                                      </p:to>
                                    </p:set>
                                    <p:animEffect transition="in" filter="fade">
                                      <p:cBhvr>
                                        <p:cTn id="11" dur="500"/>
                                        <p:tgtEl>
                                          <p:spTgt spid="428035">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8047"/>
                                        </p:tgtEl>
                                        <p:attrNameLst>
                                          <p:attrName>style.visibility</p:attrName>
                                        </p:attrNameLst>
                                      </p:cBhvr>
                                      <p:to>
                                        <p:strVal val="visible"/>
                                      </p:to>
                                    </p:set>
                                    <p:animEffect transition="in" filter="fade">
                                      <p:cBhvr>
                                        <p:cTn id="15" dur="500"/>
                                        <p:tgtEl>
                                          <p:spTgt spid="42804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28048"/>
                                        </p:tgtEl>
                                        <p:attrNameLst>
                                          <p:attrName>style.visibility</p:attrName>
                                        </p:attrNameLst>
                                      </p:cBhvr>
                                      <p:to>
                                        <p:strVal val="visible"/>
                                      </p:to>
                                    </p:set>
                                    <p:animEffect transition="in" filter="fade">
                                      <p:cBhvr>
                                        <p:cTn id="19" dur="500"/>
                                        <p:tgtEl>
                                          <p:spTgt spid="428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eaLnBrk="1" hangingPunct="1">
              <a:defRPr/>
            </a:pPr>
            <a:r>
              <a:rPr lang="en-US" dirty="0" smtClean="0">
                <a:cs typeface="+mj-cs"/>
              </a:rPr>
              <a:t>Lucy</a:t>
            </a:r>
            <a:r>
              <a:rPr lang="fr-FR" altLang="ja-JP" dirty="0" smtClean="0">
                <a:latin typeface="Arial"/>
                <a:cs typeface="+mj-cs"/>
              </a:rPr>
              <a:t>'</a:t>
            </a:r>
            <a:r>
              <a:rPr lang="en-US" dirty="0" smtClean="0">
                <a:cs typeface="+mj-cs"/>
              </a:rPr>
              <a:t>s Rib Cage</a:t>
            </a:r>
          </a:p>
        </p:txBody>
      </p:sp>
      <p:sp>
        <p:nvSpPr>
          <p:cNvPr id="429059" name="Rectangle 3"/>
          <p:cNvSpPr>
            <a:spLocks noGrp="1" noChangeArrowheads="1"/>
          </p:cNvSpPr>
          <p:nvPr>
            <p:ph type="body" idx="1"/>
          </p:nvPr>
        </p:nvSpPr>
        <p:spPr>
          <a:xfrm>
            <a:off x="255588" y="2635250"/>
            <a:ext cx="8656637" cy="3741738"/>
          </a:xfrm>
        </p:spPr>
        <p:txBody>
          <a:bodyPr/>
          <a:lstStyle/>
          <a:p>
            <a:pPr marL="0" indent="0" eaLnBrk="1" hangingPunct="1">
              <a:buFont typeface="Wingdings" charset="0"/>
              <a:buNone/>
              <a:defRPr/>
            </a:pPr>
            <a:r>
              <a:rPr lang="ja-JP" altLang="en-US" dirty="0" smtClean="0">
                <a:latin typeface="Arial"/>
                <a:cs typeface="+mn-cs"/>
              </a:rPr>
              <a:t>“</a:t>
            </a:r>
            <a:r>
              <a:rPr lang="en-US" dirty="0" smtClean="0">
                <a:cs typeface="+mn-cs"/>
              </a:rPr>
              <a:t>I noticed that the ribs were more round in cross-section, more like what you see in apes. Human ribs are flatter in cross-section.</a:t>
            </a:r>
          </a:p>
          <a:p>
            <a:pPr marL="0" indent="0" eaLnBrk="1" hangingPunct="1">
              <a:buFont typeface="Wingdings" charset="0"/>
              <a:buNone/>
              <a:defRPr/>
            </a:pPr>
            <a:r>
              <a:rPr lang="en-US" dirty="0" smtClean="0">
                <a:cs typeface="+mn-cs"/>
              </a:rPr>
              <a:t>But the shape of the rib cage itself was the biggest surprise of all. The human rib cage is barrel shaped, and I just </a:t>
            </a:r>
            <a:r>
              <a:rPr lang="en-US" dirty="0" err="1" smtClean="0">
                <a:cs typeface="+mn-cs"/>
              </a:rPr>
              <a:t>couldn</a:t>
            </a:r>
            <a:r>
              <a:rPr lang="fr-FR" altLang="ja-JP" dirty="0" smtClean="0">
                <a:latin typeface="Arial"/>
                <a:cs typeface="+mn-cs"/>
              </a:rPr>
              <a:t>'</a:t>
            </a:r>
            <a:r>
              <a:rPr lang="en-US" dirty="0" smtClean="0">
                <a:cs typeface="+mn-cs"/>
              </a:rPr>
              <a:t>t get Lucy</a:t>
            </a:r>
            <a:r>
              <a:rPr lang="fr-FR" altLang="ja-JP" dirty="0" smtClean="0">
                <a:latin typeface="Arial"/>
                <a:cs typeface="+mn-cs"/>
              </a:rPr>
              <a:t>'</a:t>
            </a:r>
            <a:r>
              <a:rPr lang="en-US" dirty="0" smtClean="0">
                <a:cs typeface="+mn-cs"/>
              </a:rPr>
              <a:t>s ribs to fit this kind of shape.</a:t>
            </a:r>
            <a:r>
              <a:rPr lang="ja-JP" altLang="en-US" dirty="0" smtClean="0">
                <a:latin typeface="Arial"/>
                <a:cs typeface="+mn-cs"/>
              </a:rPr>
              <a:t>”</a:t>
            </a:r>
            <a:endParaRPr lang="en-US" dirty="0" smtClean="0">
              <a:cs typeface="+mn-cs"/>
            </a:endParaRPr>
          </a:p>
        </p:txBody>
      </p:sp>
      <p:sp>
        <p:nvSpPr>
          <p:cNvPr id="429060" name="Text Box 4"/>
          <p:cNvSpPr txBox="1">
            <a:spLocks noChangeArrowheads="1"/>
          </p:cNvSpPr>
          <p:nvPr/>
        </p:nvSpPr>
        <p:spPr bwMode="auto">
          <a:xfrm>
            <a:off x="247650" y="1189038"/>
            <a:ext cx="8461375" cy="11874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400">
                <a:cs typeface="+mn-cs"/>
              </a:rPr>
              <a:t>Peter Schmid (paleontologist  at the Anthropological Institute in Zurich) Quoted from </a:t>
            </a:r>
            <a:r>
              <a:rPr lang="en-US" sz="2400" i="1">
                <a:cs typeface="+mn-cs"/>
              </a:rPr>
              <a:t>Origins reconsidered: In Search of What Makes Us Human </a:t>
            </a:r>
            <a:r>
              <a:rPr lang="en-US" sz="2400">
                <a:cs typeface="+mn-cs"/>
              </a:rPr>
              <a:t>by Richard Leakey and Roger Lewin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9060"/>
                                        </p:tgtEl>
                                        <p:attrNameLst>
                                          <p:attrName>style.visibility</p:attrName>
                                        </p:attrNameLst>
                                      </p:cBhvr>
                                      <p:to>
                                        <p:strVal val="visible"/>
                                      </p:to>
                                    </p:set>
                                    <p:animEffect transition="in" filter="fade">
                                      <p:cBhvr>
                                        <p:cTn id="7" dur="500"/>
                                        <p:tgtEl>
                                          <p:spTgt spid="429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9059">
                                            <p:txEl>
                                              <p:pRg st="0" end="0"/>
                                            </p:txEl>
                                          </p:spTgt>
                                        </p:tgtEl>
                                        <p:attrNameLst>
                                          <p:attrName>style.visibility</p:attrName>
                                        </p:attrNameLst>
                                      </p:cBhvr>
                                      <p:to>
                                        <p:strVal val="visible"/>
                                      </p:to>
                                    </p:set>
                                    <p:animEffect transition="in" filter="fade">
                                      <p:cBhvr>
                                        <p:cTn id="12" dur="500"/>
                                        <p:tgtEl>
                                          <p:spTgt spid="429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9059">
                                            <p:txEl>
                                              <p:pRg st="1" end="1"/>
                                            </p:txEl>
                                          </p:spTgt>
                                        </p:tgtEl>
                                        <p:attrNameLst>
                                          <p:attrName>style.visibility</p:attrName>
                                        </p:attrNameLst>
                                      </p:cBhvr>
                                      <p:to>
                                        <p:strVal val="visible"/>
                                      </p:to>
                                    </p:set>
                                    <p:animEffect transition="in" filter="fade">
                                      <p:cBhvr>
                                        <p:cTn id="17" dur="500"/>
                                        <p:tgtEl>
                                          <p:spTgt spid="429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p:bldP spid="4290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cs typeface="+mj-cs"/>
              </a:rPr>
              <a:t>School Textbooks</a:t>
            </a:r>
          </a:p>
        </p:txBody>
      </p:sp>
      <p:sp>
        <p:nvSpPr>
          <p:cNvPr id="8195" name="Rectangle 3"/>
          <p:cNvSpPr>
            <a:spLocks noGrp="1" noChangeArrowheads="1"/>
          </p:cNvSpPr>
          <p:nvPr>
            <p:ph type="body" idx="1"/>
          </p:nvPr>
        </p:nvSpPr>
        <p:spPr>
          <a:xfrm>
            <a:off x="333375" y="2482850"/>
            <a:ext cx="8475663" cy="3932238"/>
          </a:xfrm>
          <a:effectLst>
            <a:outerShdw blurRad="63500" dist="28398" dir="20006097" algn="ctr" rotWithShape="0">
              <a:schemeClr val="tx1">
                <a:alpha val="74998"/>
              </a:schemeClr>
            </a:outerShdw>
          </a:effectLst>
        </p:spPr>
        <p:txBody>
          <a:bodyPr/>
          <a:lstStyle/>
          <a:p>
            <a:pPr marL="0" indent="0">
              <a:spcBef>
                <a:spcPct val="50000"/>
              </a:spcBef>
              <a:buClrTx/>
              <a:buSzTx/>
              <a:buFontTx/>
              <a:buNone/>
              <a:defRPr/>
            </a:pPr>
            <a:r>
              <a:rPr lang="ja-JP" altLang="en-US" smtClean="0">
                <a:latin typeface="Arial"/>
                <a:cs typeface="+mn-cs"/>
              </a:rPr>
              <a:t>“</a:t>
            </a:r>
            <a:r>
              <a:rPr lang="en-US" smtClean="0">
                <a:cs typeface="+mn-cs"/>
              </a:rPr>
              <a:t>Look closely at your hand. You have five flexible fingers. Animals with five flexible fingers are called primates. Monkeys, apes, and humans are examples of primates….Primates most likely evolved from small, insect-eating rodentlike mammals that lived about 60 million years ago.</a:t>
            </a:r>
            <a:r>
              <a:rPr lang="ja-JP" altLang="en-US" smtClean="0">
                <a:latin typeface="Arial"/>
                <a:cs typeface="+mn-cs"/>
              </a:rPr>
              <a:t>”</a:t>
            </a:r>
            <a:endParaRPr lang="en-US" smtClean="0">
              <a:cs typeface="+mn-cs"/>
            </a:endParaRPr>
          </a:p>
        </p:txBody>
      </p:sp>
      <p:sp>
        <p:nvSpPr>
          <p:cNvPr id="8196" name="Text Box 4"/>
          <p:cNvSpPr txBox="1">
            <a:spLocks noChangeArrowheads="1"/>
          </p:cNvSpPr>
          <p:nvPr/>
        </p:nvSpPr>
        <p:spPr bwMode="auto">
          <a:xfrm>
            <a:off x="558800" y="1247775"/>
            <a:ext cx="8024813" cy="946150"/>
          </a:xfrm>
          <a:prstGeom prst="rect">
            <a:avLst/>
          </a:prstGeom>
          <a:noFill/>
          <a:ln>
            <a:noFill/>
          </a:ln>
          <a:effectLst>
            <a:outerShdw blurRad="63500" dist="29783" dir="1514402"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defRPr/>
            </a:pPr>
            <a:r>
              <a:rPr lang="en-US" sz="2800">
                <a:cs typeface="+mn-cs"/>
              </a:rPr>
              <a:t>Holt, Rinehart, &amp; Winston, </a:t>
            </a:r>
            <a:r>
              <a:rPr lang="en-US" sz="2800" i="1">
                <a:cs typeface="+mn-cs"/>
              </a:rPr>
              <a:t>Biology – Visualizing Life,</a:t>
            </a:r>
            <a:r>
              <a:rPr lang="en-US" sz="2800">
                <a:cs typeface="+mn-cs"/>
              </a:rPr>
              <a:t> 1998, p. 213.</a:t>
            </a:r>
            <a:endParaRPr lang="en-US" sz="2400">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defRPr/>
            </a:pPr>
            <a:r>
              <a:rPr lang="en-US" dirty="0" smtClean="0">
                <a:cs typeface="+mj-cs"/>
              </a:rPr>
              <a:t>Lucy</a:t>
            </a:r>
            <a:r>
              <a:rPr lang="fr-FR" altLang="ja-JP" dirty="0" smtClean="0">
                <a:latin typeface="Arial"/>
                <a:cs typeface="+mj-cs"/>
              </a:rPr>
              <a:t>'</a:t>
            </a:r>
            <a:r>
              <a:rPr lang="en-US" dirty="0" smtClean="0">
                <a:cs typeface="+mj-cs"/>
              </a:rPr>
              <a:t>s Rib Cage</a:t>
            </a:r>
          </a:p>
        </p:txBody>
      </p:sp>
      <p:sp>
        <p:nvSpPr>
          <p:cNvPr id="430083" name="Rectangle 3"/>
          <p:cNvSpPr>
            <a:spLocks noGrp="1" noChangeArrowheads="1"/>
          </p:cNvSpPr>
          <p:nvPr>
            <p:ph type="body" idx="1"/>
          </p:nvPr>
        </p:nvSpPr>
        <p:spPr>
          <a:xfrm>
            <a:off x="371475" y="3454400"/>
            <a:ext cx="8229600" cy="1258888"/>
          </a:xfrm>
        </p:spPr>
        <p:txBody>
          <a:bodyPr/>
          <a:lstStyle/>
          <a:p>
            <a:pPr marL="0" indent="0" eaLnBrk="1" hangingPunct="1">
              <a:buFont typeface="Wingdings" charset="0"/>
              <a:buNone/>
              <a:defRPr/>
            </a:pPr>
            <a:r>
              <a:rPr lang="ja-JP" altLang="en-US" sz="3600" dirty="0" smtClean="0">
                <a:latin typeface="Arial"/>
                <a:cs typeface="+mn-cs"/>
              </a:rPr>
              <a:t>“</a:t>
            </a:r>
            <a:r>
              <a:rPr lang="en-US" sz="3600" dirty="0" smtClean="0">
                <a:cs typeface="+mn-cs"/>
              </a:rPr>
              <a:t>In Lucy</a:t>
            </a:r>
            <a:r>
              <a:rPr lang="fr-FR" altLang="ja-JP" sz="3600" dirty="0" smtClean="0">
                <a:latin typeface="Arial"/>
                <a:cs typeface="+mn-cs"/>
              </a:rPr>
              <a:t>'</a:t>
            </a:r>
            <a:r>
              <a:rPr lang="en-US" sz="3600" dirty="0" smtClean="0">
                <a:cs typeface="+mn-cs"/>
              </a:rPr>
              <a:t>s case, her ribs are conical, like those found in apes.</a:t>
            </a:r>
            <a:r>
              <a:rPr lang="ja-JP" altLang="en-US" sz="3600" dirty="0" smtClean="0">
                <a:latin typeface="Arial"/>
                <a:cs typeface="+mn-cs"/>
              </a:rPr>
              <a:t>”</a:t>
            </a:r>
            <a:endParaRPr lang="en-US" sz="3600" dirty="0" smtClean="0">
              <a:cs typeface="+mn-cs"/>
            </a:endParaRPr>
          </a:p>
        </p:txBody>
      </p:sp>
      <p:sp>
        <p:nvSpPr>
          <p:cNvPr id="430084" name="Text Box 4"/>
          <p:cNvSpPr txBox="1">
            <a:spLocks noChangeArrowheads="1"/>
          </p:cNvSpPr>
          <p:nvPr/>
        </p:nvSpPr>
        <p:spPr bwMode="auto">
          <a:xfrm>
            <a:off x="363538" y="1393825"/>
            <a:ext cx="8258175" cy="1373188"/>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a:cs typeface="+mn-cs"/>
              </a:rPr>
              <a:t>Brad Harrub (Ph.D. Anatomy and Neurobiology) and Bert Thompson (Ph.D. Microbiology), </a:t>
            </a:r>
            <a:r>
              <a:rPr lang="en-US" sz="2800" i="1">
                <a:cs typeface="+mn-cs"/>
              </a:rPr>
              <a:t>The Truth About Human Origins</a:t>
            </a:r>
            <a:r>
              <a:rPr lang="en-US" sz="2800">
                <a:cs typeface="+mn-cs"/>
              </a:rPr>
              <a:t>, 2003, p. 47.</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0084"/>
                                        </p:tgtEl>
                                        <p:attrNameLst>
                                          <p:attrName>style.visibility</p:attrName>
                                        </p:attrNameLst>
                                      </p:cBhvr>
                                      <p:to>
                                        <p:strVal val="visible"/>
                                      </p:to>
                                    </p:set>
                                    <p:animEffect transition="in" filter="fade">
                                      <p:cBhvr>
                                        <p:cTn id="7" dur="500"/>
                                        <p:tgtEl>
                                          <p:spTgt spid="430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083">
                                            <p:txEl>
                                              <p:pRg st="0" end="0"/>
                                            </p:txEl>
                                          </p:spTgt>
                                        </p:tgtEl>
                                        <p:attrNameLst>
                                          <p:attrName>style.visibility</p:attrName>
                                        </p:attrNameLst>
                                      </p:cBhvr>
                                      <p:to>
                                        <p:strVal val="visible"/>
                                      </p:to>
                                    </p:set>
                                    <p:animEffect transition="in" filter="fade">
                                      <p:cBhvr>
                                        <p:cTn id="12" dur="500"/>
                                        <p:tgtEl>
                                          <p:spTgt spid="430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build="p"/>
      <p:bldP spid="43008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pPr eaLnBrk="1" hangingPunct="1">
              <a:defRPr/>
            </a:pPr>
            <a:r>
              <a:rPr lang="en-US" smtClean="0">
                <a:cs typeface="+mj-cs"/>
              </a:rPr>
              <a:t>Chimp vs. Human Pelvis</a:t>
            </a:r>
          </a:p>
        </p:txBody>
      </p:sp>
      <p:sp>
        <p:nvSpPr>
          <p:cNvPr id="431107" name="Rectangle 3"/>
          <p:cNvSpPr>
            <a:spLocks noChangeArrowheads="1"/>
          </p:cNvSpPr>
          <p:nvPr/>
        </p:nvSpPr>
        <p:spPr bwMode="auto">
          <a:xfrm>
            <a:off x="6858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b"/>
          <a:lstStyle/>
          <a:p>
            <a:pPr algn="ctr">
              <a:defRPr/>
            </a:pPr>
            <a:endParaRPr lang="en-US" sz="4800" b="1">
              <a:solidFill>
                <a:srgbClr val="FFCC66"/>
              </a:solidFill>
              <a:cs typeface="+mn-cs"/>
            </a:endParaRPr>
          </a:p>
        </p:txBody>
      </p:sp>
      <p:pic>
        <p:nvPicPr>
          <p:cNvPr id="431108" name="Picture 4" descr="Pelvis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86200" y="1704975"/>
            <a:ext cx="4191000" cy="477202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31109" name="Text Box 5"/>
          <p:cNvSpPr txBox="1">
            <a:spLocks noChangeArrowheads="1"/>
          </p:cNvSpPr>
          <p:nvPr/>
        </p:nvSpPr>
        <p:spPr bwMode="auto">
          <a:xfrm>
            <a:off x="1314450" y="2254250"/>
            <a:ext cx="1504950" cy="6413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defRPr/>
            </a:pPr>
            <a:r>
              <a:rPr lang="en-US" sz="3600">
                <a:cs typeface="+mn-cs"/>
              </a:rPr>
              <a:t>Chimp</a:t>
            </a:r>
          </a:p>
        </p:txBody>
      </p:sp>
      <p:sp>
        <p:nvSpPr>
          <p:cNvPr id="431110" name="Text Box 6"/>
          <p:cNvSpPr txBox="1">
            <a:spLocks noChangeArrowheads="1"/>
          </p:cNvSpPr>
          <p:nvPr/>
        </p:nvSpPr>
        <p:spPr bwMode="auto">
          <a:xfrm>
            <a:off x="1085850" y="4614863"/>
            <a:ext cx="1657350" cy="6413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defRPr/>
            </a:pPr>
            <a:r>
              <a:rPr lang="en-US" sz="3600">
                <a:cs typeface="+mn-cs"/>
              </a:rPr>
              <a:t>Human</a:t>
            </a:r>
          </a:p>
        </p:txBody>
      </p:sp>
      <p:sp>
        <p:nvSpPr>
          <p:cNvPr id="431111" name="Line 7"/>
          <p:cNvSpPr>
            <a:spLocks noChangeShapeType="1"/>
          </p:cNvSpPr>
          <p:nvPr/>
        </p:nvSpPr>
        <p:spPr bwMode="auto">
          <a:xfrm>
            <a:off x="2895600" y="2590800"/>
            <a:ext cx="1208088" cy="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31112" name="Line 8"/>
          <p:cNvSpPr>
            <a:spLocks noChangeShapeType="1"/>
          </p:cNvSpPr>
          <p:nvPr/>
        </p:nvSpPr>
        <p:spPr bwMode="auto">
          <a:xfrm>
            <a:off x="2895600" y="4953000"/>
            <a:ext cx="1163638" cy="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en-US" dirty="0" smtClean="0">
                <a:cs typeface="+mj-cs"/>
              </a:rPr>
              <a:t>Lucy</a:t>
            </a:r>
            <a:r>
              <a:rPr lang="fr-FR" altLang="ja-JP" dirty="0" smtClean="0">
                <a:latin typeface="Arial"/>
                <a:cs typeface="+mj-cs"/>
              </a:rPr>
              <a:t>'</a:t>
            </a:r>
            <a:r>
              <a:rPr lang="en-US" dirty="0" smtClean="0">
                <a:cs typeface="+mj-cs"/>
              </a:rPr>
              <a:t>s Pelvis</a:t>
            </a:r>
          </a:p>
        </p:txBody>
      </p:sp>
      <p:sp>
        <p:nvSpPr>
          <p:cNvPr id="432131" name="Rectangle 3"/>
          <p:cNvSpPr>
            <a:spLocks noGrp="1" noChangeArrowheads="1"/>
          </p:cNvSpPr>
          <p:nvPr>
            <p:ph type="body" idx="1"/>
          </p:nvPr>
        </p:nvSpPr>
        <p:spPr>
          <a:xfrm>
            <a:off x="428625" y="2363788"/>
            <a:ext cx="8229600" cy="4119562"/>
          </a:xfrm>
          <a:effectLst>
            <a:outerShdw blurRad="63500" dist="26940" algn="ctr" rotWithShape="0">
              <a:schemeClr val="tx1">
                <a:alpha val="74998"/>
              </a:schemeClr>
            </a:outerShdw>
          </a:effectLst>
        </p:spPr>
        <p:txBody>
          <a:bodyPr/>
          <a:lstStyle/>
          <a:p>
            <a:pPr marL="0" indent="0" eaLnBrk="1" hangingPunct="1">
              <a:buFont typeface="Wingdings" charset="0"/>
              <a:buNone/>
              <a:defRPr/>
            </a:pPr>
            <a:r>
              <a:rPr lang="ja-JP" altLang="en-US" smtClean="0">
                <a:latin typeface="Arial"/>
                <a:cs typeface="+mn-cs"/>
              </a:rPr>
              <a:t>“</a:t>
            </a:r>
            <a:r>
              <a:rPr lang="en-US" smtClean="0">
                <a:cs typeface="+mn-cs"/>
              </a:rPr>
              <a:t>The fact that the anterior portion of the iliac blade faces laterally in humans but not in chimpanzees is obvious.  The marked resemblance of AL 288-1 (Lucy) to the chimpanzee is equally obvious…</a:t>
            </a:r>
          </a:p>
          <a:p>
            <a:pPr marL="0" indent="0" eaLnBrk="1" hangingPunct="1">
              <a:buFont typeface="Wingdings" charset="0"/>
              <a:buNone/>
              <a:defRPr/>
            </a:pPr>
            <a:r>
              <a:rPr lang="en-US" smtClean="0">
                <a:cs typeface="+mn-cs"/>
              </a:rPr>
              <a:t>It suggests to us that the mechanism of lateral pelvic balance during bipedalism was closer to that in apes than in humans.</a:t>
            </a:r>
            <a:r>
              <a:rPr lang="ja-JP" altLang="en-US" smtClean="0">
                <a:latin typeface="Arial"/>
                <a:cs typeface="+mn-cs"/>
              </a:rPr>
              <a:t>”</a:t>
            </a:r>
            <a:endParaRPr lang="en-US" smtClean="0">
              <a:cs typeface="+mn-cs"/>
            </a:endParaRPr>
          </a:p>
        </p:txBody>
      </p:sp>
      <p:sp>
        <p:nvSpPr>
          <p:cNvPr id="432132" name="Text Box 4"/>
          <p:cNvSpPr txBox="1">
            <a:spLocks noChangeArrowheads="1"/>
          </p:cNvSpPr>
          <p:nvPr/>
        </p:nvSpPr>
        <p:spPr bwMode="auto">
          <a:xfrm>
            <a:off x="785813" y="1174750"/>
            <a:ext cx="7604125" cy="9461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sz="2800">
                <a:cs typeface="+mn-cs"/>
              </a:rPr>
              <a:t>J. Stern &amp; R. Sussman, </a:t>
            </a:r>
            <a:r>
              <a:rPr lang="en-US" sz="2800" i="1">
                <a:cs typeface="+mn-cs"/>
              </a:rPr>
              <a:t>American Journal of</a:t>
            </a:r>
          </a:p>
          <a:p>
            <a:pPr>
              <a:defRPr/>
            </a:pPr>
            <a:r>
              <a:rPr lang="en-US" sz="2800" i="1">
                <a:cs typeface="+mn-cs"/>
              </a:rPr>
              <a:t>Physical Anthropology</a:t>
            </a:r>
            <a:r>
              <a:rPr lang="en-US" sz="2800">
                <a:cs typeface="+mn-cs"/>
              </a:rPr>
              <a:t>, 1983, pp. 291 &amp; 292.</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2132"/>
                                        </p:tgtEl>
                                        <p:attrNameLst>
                                          <p:attrName>style.visibility</p:attrName>
                                        </p:attrNameLst>
                                      </p:cBhvr>
                                      <p:to>
                                        <p:strVal val="visible"/>
                                      </p:to>
                                    </p:set>
                                    <p:animEffect transition="in" filter="fade">
                                      <p:cBhvr>
                                        <p:cTn id="7" dur="500"/>
                                        <p:tgtEl>
                                          <p:spTgt spid="432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2131">
                                            <p:txEl>
                                              <p:pRg st="0" end="0"/>
                                            </p:txEl>
                                          </p:spTgt>
                                        </p:tgtEl>
                                        <p:attrNameLst>
                                          <p:attrName>style.visibility</p:attrName>
                                        </p:attrNameLst>
                                      </p:cBhvr>
                                      <p:to>
                                        <p:strVal val="visible"/>
                                      </p:to>
                                    </p:set>
                                    <p:animEffect transition="in" filter="fade">
                                      <p:cBhvr>
                                        <p:cTn id="12" dur="500"/>
                                        <p:tgtEl>
                                          <p:spTgt spid="4321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2131">
                                            <p:txEl>
                                              <p:pRg st="1" end="1"/>
                                            </p:txEl>
                                          </p:spTgt>
                                        </p:tgtEl>
                                        <p:attrNameLst>
                                          <p:attrName>style.visibility</p:attrName>
                                        </p:attrNameLst>
                                      </p:cBhvr>
                                      <p:to>
                                        <p:strVal val="visible"/>
                                      </p:to>
                                    </p:set>
                                    <p:animEffect transition="in" filter="fade">
                                      <p:cBhvr>
                                        <p:cTn id="17" dur="500"/>
                                        <p:tgtEl>
                                          <p:spTgt spid="432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p:bldP spid="43213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5202" name="Text Box 2"/>
          <p:cNvSpPr txBox="1">
            <a:spLocks noChangeArrowheads="1"/>
          </p:cNvSpPr>
          <p:nvPr/>
        </p:nvSpPr>
        <p:spPr bwMode="auto">
          <a:xfrm>
            <a:off x="387350" y="5867400"/>
            <a:ext cx="8335963" cy="9461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defRPr/>
            </a:pPr>
            <a:r>
              <a:rPr lang="en-US" sz="2800" i="1">
                <a:cs typeface="+mn-cs"/>
              </a:rPr>
              <a:t>PBS Nova Series</a:t>
            </a:r>
            <a:r>
              <a:rPr lang="en-US" sz="2800">
                <a:cs typeface="+mn-cs"/>
              </a:rPr>
              <a:t>; In Search of Human Origins</a:t>
            </a:r>
          </a:p>
          <a:p>
            <a:pPr algn="ctr" eaLnBrk="0" hangingPunct="0">
              <a:defRPr/>
            </a:pPr>
            <a:r>
              <a:rPr lang="en-US" sz="2800" i="1">
                <a:cs typeface="+mn-cs"/>
              </a:rPr>
              <a:t>episode one 1994</a:t>
            </a:r>
            <a:r>
              <a:rPr lang="en-US" sz="2800">
                <a:cs typeface="+mn-cs"/>
              </a:rPr>
              <a:t> (Dr. Owen Lovejoy)</a:t>
            </a:r>
          </a:p>
        </p:txBody>
      </p:sp>
      <p:pic>
        <p:nvPicPr>
          <p:cNvPr id="435203" name="lucy wrong.mpg">
            <a:hlinkClick r:id="" action="ppaction://media"/>
          </p:cNvPr>
          <p:cNvPicPr>
            <a:picLocks noGrp="1" noRot="1"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1676400" y="1828800"/>
            <a:ext cx="5791200" cy="3948113"/>
          </a:xfrm>
          <a:ln w="57150">
            <a:solidFill>
              <a:schemeClr val="tx1"/>
            </a:solidFill>
            <a:miter lim="800000"/>
            <a:headEnd/>
            <a:tailEnd/>
          </a:ln>
          <a:effectLst>
            <a:outerShdw blurRad="63500" dist="29783" dir="1514402" algn="ctr" rotWithShape="0">
              <a:srgbClr val="808080">
                <a:alpha val="74998"/>
              </a:srgbClr>
            </a:outerShdw>
          </a:effectLst>
          <a:extLst>
            <a:ext uri="{909E8E84-426E-40dd-AFC4-6F175D3DCCD1}">
              <a14:hiddenFill xmlns:a14="http://schemas.microsoft.com/office/drawing/2010/main">
                <a:solidFill>
                  <a:srgbClr val="FFFFFF"/>
                </a:solidFill>
              </a14:hiddenFill>
            </a:ext>
          </a:extLst>
        </p:spPr>
      </p:pic>
      <p:sp>
        <p:nvSpPr>
          <p:cNvPr id="435204" name="Rectangle 4"/>
          <p:cNvSpPr>
            <a:spLocks noChangeArrowheads="1"/>
          </p:cNvSpPr>
          <p:nvPr/>
        </p:nvSpPr>
        <p:spPr bwMode="auto">
          <a:xfrm>
            <a:off x="623888" y="82550"/>
            <a:ext cx="7848600" cy="14922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b"/>
          <a:lstStyle/>
          <a:p>
            <a:pPr algn="ctr">
              <a:lnSpc>
                <a:spcPct val="90000"/>
              </a:lnSpc>
              <a:defRPr/>
            </a:pPr>
            <a:r>
              <a:rPr lang="en-US" sz="4800" b="1" dirty="0">
                <a:cs typeface="+mn-cs"/>
              </a:rPr>
              <a:t>Lucy</a:t>
            </a:r>
            <a:r>
              <a:rPr lang="fr-FR" altLang="ja-JP" sz="4800" b="1" dirty="0">
                <a:latin typeface="Arial"/>
                <a:cs typeface="+mn-cs"/>
              </a:rPr>
              <a:t>'</a:t>
            </a:r>
            <a:r>
              <a:rPr lang="en-US" sz="4800" b="1" dirty="0">
                <a:cs typeface="+mn-cs"/>
              </a:rPr>
              <a:t>s pelvis is </a:t>
            </a:r>
            <a:r>
              <a:rPr lang="ja-JP" altLang="en-US" sz="4800" b="1" dirty="0">
                <a:latin typeface="Arial"/>
                <a:cs typeface="+mn-cs"/>
              </a:rPr>
              <a:t>“</a:t>
            </a:r>
            <a:r>
              <a:rPr lang="en-US" sz="4800" b="1" dirty="0">
                <a:cs typeface="+mn-cs"/>
              </a:rPr>
              <a:t>wrong</a:t>
            </a:r>
            <a:r>
              <a:rPr lang="ja-JP" altLang="en-US" sz="4800" b="1" dirty="0">
                <a:latin typeface="Arial"/>
                <a:cs typeface="+mn-cs"/>
              </a:rPr>
              <a:t>”</a:t>
            </a:r>
            <a:r>
              <a:rPr lang="en-US" sz="4800" b="1" dirty="0">
                <a:cs typeface="+mn-cs"/>
              </a:rPr>
              <a:t> because it is very ape-like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2219" fill="hold"/>
                                        <p:tgtEl>
                                          <p:spTgt spid="43520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3520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435203"/>
                                        </p:tgtEl>
                                      </p:cBhvr>
                                    </p:cmd>
                                  </p:childTnLst>
                                </p:cTn>
                              </p:par>
                            </p:childTnLst>
                          </p:cTn>
                        </p:par>
                      </p:childTnLst>
                    </p:cTn>
                  </p:par>
                </p:childTnLst>
              </p:cTn>
              <p:nextCondLst>
                <p:cond evt="onClick" delay="0">
                  <p:tgtEl>
                    <p:spTgt spid="435203"/>
                  </p:tgtEl>
                </p:cond>
              </p:nextCondLst>
            </p:seq>
            <p:video fullScrn="1">
              <p:cMediaNode>
                <p:cTn id="12" fill="hold" display="0">
                  <p:stCondLst>
                    <p:cond delay="indefinite"/>
                  </p:stCondLst>
                  <p:endCondLst>
                    <p:cond evt="onNext" delay="0">
                      <p:tgtEl>
                        <p:sldTgt/>
                      </p:tgtEl>
                    </p:cond>
                    <p:cond evt="onPrev" delay="0">
                      <p:tgtEl>
                        <p:sldTgt/>
                      </p:tgtEl>
                    </p:cond>
                  </p:endCondLst>
                </p:cTn>
                <p:tgtEl>
                  <p:spTgt spid="435203"/>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754063" y="228600"/>
            <a:ext cx="7562850" cy="1143000"/>
          </a:xfrm>
        </p:spPr>
        <p:txBody>
          <a:bodyPr/>
          <a:lstStyle/>
          <a:p>
            <a:pPr eaLnBrk="1" hangingPunct="1">
              <a:defRPr/>
            </a:pPr>
            <a:r>
              <a:rPr lang="ja-JP" altLang="en-US" smtClean="0">
                <a:latin typeface="Arial"/>
                <a:cs typeface="+mj-cs"/>
              </a:rPr>
              <a:t>“</a:t>
            </a:r>
            <a:r>
              <a:rPr lang="en-US" smtClean="0">
                <a:cs typeface="+mj-cs"/>
              </a:rPr>
              <a:t>Fixing</a:t>
            </a:r>
            <a:r>
              <a:rPr lang="ja-JP" altLang="en-US" smtClean="0">
                <a:latin typeface="Arial"/>
                <a:cs typeface="+mj-cs"/>
              </a:rPr>
              <a:t>”</a:t>
            </a:r>
            <a:r>
              <a:rPr lang="en-US" smtClean="0">
                <a:cs typeface="+mj-cs"/>
              </a:rPr>
              <a:t> Lucy with a power saw!</a:t>
            </a:r>
          </a:p>
        </p:txBody>
      </p:sp>
      <p:pic>
        <p:nvPicPr>
          <p:cNvPr id="437251" name="fixing lucy.mpg">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828800" y="1898650"/>
            <a:ext cx="5486400" cy="374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7252" name="Text Box 4"/>
          <p:cNvSpPr txBox="1">
            <a:spLocks noChangeArrowheads="1"/>
          </p:cNvSpPr>
          <p:nvPr/>
        </p:nvSpPr>
        <p:spPr bwMode="auto">
          <a:xfrm>
            <a:off x="925513" y="5867400"/>
            <a:ext cx="7304087" cy="822325"/>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defRPr/>
            </a:pPr>
            <a:r>
              <a:rPr lang="en-US" sz="2400" i="1">
                <a:cs typeface="+mn-cs"/>
              </a:rPr>
              <a:t>PBS Nova Series</a:t>
            </a:r>
            <a:r>
              <a:rPr lang="en-US" sz="2400">
                <a:cs typeface="+mn-cs"/>
              </a:rPr>
              <a:t>; In Search of Human Origins</a:t>
            </a:r>
          </a:p>
          <a:p>
            <a:pPr algn="ctr" eaLnBrk="0" hangingPunct="0">
              <a:defRPr/>
            </a:pPr>
            <a:r>
              <a:rPr lang="en-US" sz="2400" i="1">
                <a:cs typeface="+mn-cs"/>
              </a:rPr>
              <a:t>episode one 1994</a:t>
            </a:r>
            <a:r>
              <a:rPr lang="en-US" sz="2400">
                <a:cs typeface="+mn-cs"/>
              </a:rPr>
              <a:t> (Dr. Owen Lovejoy)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5332" fill="hold"/>
                                        <p:tgtEl>
                                          <p:spTgt spid="437251"/>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37251"/>
                </p:tgtEl>
              </p:cMediaNode>
            </p:video>
            <p:seq concurrent="1" nextAc="seek">
              <p:cTn id="8" restart="whenNotActive" fill="hold" evtFilter="cancelBubble" nodeType="interactiveSeq">
                <p:stCondLst>
                  <p:cond evt="onClick" delay="0">
                    <p:tgtEl>
                      <p:spTgt spid="43725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37251"/>
                                        </p:tgtEl>
                                      </p:cBhvr>
                                    </p:cmd>
                                  </p:childTnLst>
                                </p:cTn>
                              </p:par>
                            </p:childTnLst>
                          </p:cTn>
                        </p:par>
                      </p:childTnLst>
                    </p:cTn>
                  </p:par>
                </p:childTnLst>
              </p:cTn>
              <p:nextCondLst>
                <p:cond evt="onClick" delay="0">
                  <p:tgtEl>
                    <p:spTgt spid="437251"/>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pPr eaLnBrk="1" hangingPunct="1">
              <a:defRPr/>
            </a:pPr>
            <a:r>
              <a:rPr lang="en-US" smtClean="0">
                <a:cs typeface="+mj-cs"/>
              </a:rPr>
              <a:t>Knee Joint of A. </a:t>
            </a:r>
            <a:r>
              <a:rPr lang="en-US" i="1" smtClean="0">
                <a:cs typeface="+mj-cs"/>
              </a:rPr>
              <a:t>afarensis</a:t>
            </a:r>
          </a:p>
        </p:txBody>
      </p:sp>
      <p:sp>
        <p:nvSpPr>
          <p:cNvPr id="438275" name="Rectangle 3"/>
          <p:cNvSpPr>
            <a:spLocks noChangeArrowheads="1"/>
          </p:cNvSpPr>
          <p:nvPr/>
        </p:nvSpPr>
        <p:spPr bwMode="auto">
          <a:xfrm>
            <a:off x="4800600" y="76200"/>
            <a:ext cx="3657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b"/>
          <a:lstStyle/>
          <a:p>
            <a:pPr algn="ctr">
              <a:defRPr/>
            </a:pPr>
            <a:endParaRPr lang="en-US" sz="4800" b="1">
              <a:solidFill>
                <a:srgbClr val="FFCC66"/>
              </a:solidFill>
              <a:cs typeface="+mn-cs"/>
            </a:endParaRPr>
          </a:p>
        </p:txBody>
      </p:sp>
      <p:pic>
        <p:nvPicPr>
          <p:cNvPr id="438276" name="Picture 4" descr="fltl130"/>
          <p:cNvPicPr>
            <a:picLocks noChangeAspect="1" noChangeArrowheads="1"/>
          </p:cNvPicPr>
          <p:nvPr/>
        </p:nvPicPr>
        <p:blipFill>
          <a:blip r:embed="rId3">
            <a:lum contrast="6000"/>
            <a:extLst>
              <a:ext uri="{28A0092B-C50C-407E-A947-70E740481C1C}">
                <a14:useLocalDpi xmlns:a14="http://schemas.microsoft.com/office/drawing/2010/main"/>
              </a:ext>
            </a:extLst>
          </a:blip>
          <a:srcRect/>
          <a:stretch>
            <a:fillRect/>
          </a:stretch>
        </p:blipFill>
        <p:spPr bwMode="auto">
          <a:xfrm>
            <a:off x="211138" y="1385888"/>
            <a:ext cx="2336800" cy="4826000"/>
          </a:xfrm>
          <a:prstGeom prst="rect">
            <a:avLst/>
          </a:prstGeom>
          <a:noFill/>
          <a:ln w="38100">
            <a:solidFill>
              <a:srgbClr val="0000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438277" name="Text Box 5"/>
          <p:cNvSpPr txBox="1">
            <a:spLocks noChangeArrowheads="1"/>
          </p:cNvSpPr>
          <p:nvPr/>
        </p:nvSpPr>
        <p:spPr bwMode="auto">
          <a:xfrm>
            <a:off x="5313363" y="1582738"/>
            <a:ext cx="3140075" cy="2306637"/>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lnSpc>
                <a:spcPct val="85000"/>
              </a:lnSpc>
              <a:defRPr/>
            </a:pPr>
            <a:r>
              <a:rPr lang="en-US" sz="3600">
                <a:cs typeface="+mn-cs"/>
              </a:rPr>
              <a:t>15</a:t>
            </a:r>
            <a:r>
              <a:rPr lang="en-US" sz="3600">
                <a:cs typeface="Times New Roman" charset="0"/>
              </a:rPr>
              <a:t>°</a:t>
            </a:r>
            <a:r>
              <a:rPr lang="en-US" sz="3600">
                <a:cs typeface="+mn-cs"/>
              </a:rPr>
              <a:t> carrying angle (valgus)</a:t>
            </a:r>
          </a:p>
          <a:p>
            <a:pPr lvl="1" eaLnBrk="0" hangingPunct="0">
              <a:lnSpc>
                <a:spcPct val="90000"/>
              </a:lnSpc>
              <a:spcBef>
                <a:spcPct val="30000"/>
              </a:spcBef>
              <a:defRPr/>
            </a:pPr>
            <a:r>
              <a:rPr lang="en-US" sz="2800">
                <a:cs typeface="+mn-cs"/>
              </a:rPr>
              <a:t>Human  = 9</a:t>
            </a:r>
            <a:r>
              <a:rPr lang="en-US" sz="2800">
                <a:cs typeface="Times New Roman" charset="0"/>
              </a:rPr>
              <a:t>°</a:t>
            </a:r>
          </a:p>
          <a:p>
            <a:pPr lvl="1" eaLnBrk="0" hangingPunct="0">
              <a:lnSpc>
                <a:spcPct val="90000"/>
              </a:lnSpc>
              <a:defRPr/>
            </a:pPr>
            <a:r>
              <a:rPr lang="en-US" sz="2800">
                <a:cs typeface="+mn-cs"/>
              </a:rPr>
              <a:t>Gorilla  = 0</a:t>
            </a:r>
            <a:r>
              <a:rPr lang="en-US" sz="2800">
                <a:cs typeface="Times New Roman" charset="0"/>
              </a:rPr>
              <a:t>°</a:t>
            </a:r>
            <a:endParaRPr lang="en-US" sz="2800">
              <a:cs typeface="+mn-cs"/>
            </a:endParaRPr>
          </a:p>
          <a:p>
            <a:pPr lvl="1" eaLnBrk="0" hangingPunct="0">
              <a:lnSpc>
                <a:spcPct val="90000"/>
              </a:lnSpc>
              <a:defRPr/>
            </a:pPr>
            <a:r>
              <a:rPr lang="en-US" sz="2800">
                <a:cs typeface="+mn-cs"/>
              </a:rPr>
              <a:t>Chimp  = 0</a:t>
            </a:r>
            <a:r>
              <a:rPr lang="en-US" sz="2800">
                <a:cs typeface="Times New Roman" charset="0"/>
              </a:rPr>
              <a:t>°</a:t>
            </a:r>
            <a:endParaRPr lang="en-US" sz="3600">
              <a:cs typeface="+mn-cs"/>
            </a:endParaRPr>
          </a:p>
        </p:txBody>
      </p:sp>
      <p:sp>
        <p:nvSpPr>
          <p:cNvPr id="438278" name="Text Box 6"/>
          <p:cNvSpPr txBox="1">
            <a:spLocks noChangeArrowheads="1"/>
          </p:cNvSpPr>
          <p:nvPr/>
        </p:nvSpPr>
        <p:spPr bwMode="auto">
          <a:xfrm>
            <a:off x="5257800" y="4294188"/>
            <a:ext cx="3770313" cy="1095375"/>
          </a:xfrm>
          <a:prstGeom prst="rect">
            <a:avLst/>
          </a:prstGeom>
          <a:solidFill>
            <a:schemeClr val="tx2"/>
          </a:solidFill>
          <a:ln w="28575">
            <a:solidFill>
              <a:srgbClr val="0000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solidFill>
                  <a:schemeClr val="bg1"/>
                </a:solidFill>
                <a:cs typeface="+mn-cs"/>
              </a:rPr>
              <a:t>Orangutan        = 9</a:t>
            </a:r>
            <a:r>
              <a:rPr lang="en-US">
                <a:solidFill>
                  <a:schemeClr val="bg1"/>
                </a:solidFill>
                <a:cs typeface="Times New Roman" charset="0"/>
              </a:rPr>
              <a:t>°</a:t>
            </a:r>
            <a:endParaRPr lang="en-US">
              <a:solidFill>
                <a:schemeClr val="bg1"/>
              </a:solidFill>
              <a:cs typeface="+mn-cs"/>
            </a:endParaRPr>
          </a:p>
          <a:p>
            <a:pPr eaLnBrk="0" hangingPunct="0">
              <a:defRPr/>
            </a:pPr>
            <a:r>
              <a:rPr lang="en-US">
                <a:solidFill>
                  <a:schemeClr val="bg1"/>
                </a:solidFill>
                <a:cs typeface="+mn-cs"/>
              </a:rPr>
              <a:t>Spider monkey = 9</a:t>
            </a:r>
            <a:r>
              <a:rPr lang="en-US">
                <a:solidFill>
                  <a:schemeClr val="bg1"/>
                </a:solidFill>
                <a:cs typeface="Times New Roman" charset="0"/>
              </a:rPr>
              <a:t>°</a:t>
            </a:r>
            <a:endParaRPr lang="en-US">
              <a:solidFill>
                <a:schemeClr val="bg1"/>
              </a:solidFill>
              <a:cs typeface="+mn-cs"/>
            </a:endParaRPr>
          </a:p>
        </p:txBody>
      </p:sp>
      <p:grpSp>
        <p:nvGrpSpPr>
          <p:cNvPr id="438279" name="Group 7"/>
          <p:cNvGrpSpPr>
            <a:grpSpLocks/>
          </p:cNvGrpSpPr>
          <p:nvPr/>
        </p:nvGrpSpPr>
        <p:grpSpPr bwMode="auto">
          <a:xfrm>
            <a:off x="2705100" y="1349375"/>
            <a:ext cx="2424113" cy="4891088"/>
            <a:chOff x="1704" y="850"/>
            <a:chExt cx="1527" cy="3081"/>
          </a:xfrm>
        </p:grpSpPr>
        <p:sp>
          <p:nvSpPr>
            <p:cNvPr id="55304" name="Rectangle 8"/>
            <p:cNvSpPr>
              <a:spLocks noChangeArrowheads="1"/>
            </p:cNvSpPr>
            <p:nvPr/>
          </p:nvSpPr>
          <p:spPr bwMode="auto">
            <a:xfrm>
              <a:off x="1704" y="850"/>
              <a:ext cx="1527" cy="3081"/>
            </a:xfrm>
            <a:prstGeom prst="rect">
              <a:avLst/>
            </a:prstGeom>
            <a:solidFill>
              <a:srgbClr val="009999"/>
            </a:solidFill>
            <a:ln>
              <a:noFill/>
            </a:ln>
            <a:effectLst>
              <a:prstShdw prst="shdw17" dist="17961" dir="2700000">
                <a:srgbClr val="005C5C">
                  <a:alpha val="74997"/>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nvGrpSpPr>
            <p:cNvPr id="55305" name="Group 9"/>
            <p:cNvGrpSpPr>
              <a:grpSpLocks/>
            </p:cNvGrpSpPr>
            <p:nvPr/>
          </p:nvGrpSpPr>
          <p:grpSpPr bwMode="auto">
            <a:xfrm>
              <a:off x="1782" y="923"/>
              <a:ext cx="1253" cy="2911"/>
              <a:chOff x="2592" y="1344"/>
              <a:chExt cx="997" cy="2765"/>
            </a:xfrm>
          </p:grpSpPr>
          <p:graphicFrame>
            <p:nvGraphicFramePr>
              <p:cNvPr id="55306" name="Object 10"/>
              <p:cNvGraphicFramePr>
                <a:graphicFrameLocks noChangeAspect="1"/>
              </p:cNvGraphicFramePr>
              <p:nvPr/>
            </p:nvGraphicFramePr>
            <p:xfrm>
              <a:off x="2592" y="1536"/>
              <a:ext cx="397" cy="1325"/>
            </p:xfrm>
            <a:graphic>
              <a:graphicData uri="http://schemas.openxmlformats.org/presentationml/2006/ole">
                <mc:AlternateContent xmlns:mc="http://schemas.openxmlformats.org/markup-compatibility/2006">
                  <mc:Choice xmlns:v="urn:schemas-microsoft-com:vml" Requires="v">
                    <p:oleObj spid="_x0000_s55318" name="Designer Drawing" r:id="rId4" imgW="914400" imgH="914400" progId="Designer.Drawing.7">
                      <p:embed/>
                    </p:oleObj>
                  </mc:Choice>
                  <mc:Fallback>
                    <p:oleObj name="Designer Drawing" r:id="rId4" imgW="914400" imgH="914400" progId="Designer.Drawing.7">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 y="1536"/>
                            <a:ext cx="397" cy="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5307" name="Object 11"/>
              <p:cNvGraphicFramePr>
                <a:graphicFrameLocks noChangeAspect="1"/>
              </p:cNvGraphicFramePr>
              <p:nvPr/>
            </p:nvGraphicFramePr>
            <p:xfrm>
              <a:off x="2784" y="2832"/>
              <a:ext cx="227" cy="1075"/>
            </p:xfrm>
            <a:graphic>
              <a:graphicData uri="http://schemas.openxmlformats.org/presentationml/2006/ole">
                <mc:AlternateContent xmlns:mc="http://schemas.openxmlformats.org/markup-compatibility/2006">
                  <mc:Choice xmlns:v="urn:schemas-microsoft-com:vml" Requires="v">
                    <p:oleObj spid="_x0000_s55319" name="Designer Drawing" r:id="rId6" imgW="914400" imgH="914400" progId="Designer.Drawing.7">
                      <p:embed/>
                    </p:oleObj>
                  </mc:Choice>
                  <mc:Fallback>
                    <p:oleObj name="Designer Drawing" r:id="rId6" imgW="914400" imgH="914400" progId="Designer.Drawing.7">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4" y="2832"/>
                            <a:ext cx="227" cy="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5308" name="Object 12"/>
              <p:cNvGraphicFramePr>
                <a:graphicFrameLocks noChangeAspect="1"/>
              </p:cNvGraphicFramePr>
              <p:nvPr/>
            </p:nvGraphicFramePr>
            <p:xfrm>
              <a:off x="3312" y="2832"/>
              <a:ext cx="227" cy="1075"/>
            </p:xfrm>
            <a:graphic>
              <a:graphicData uri="http://schemas.openxmlformats.org/presentationml/2006/ole">
                <mc:AlternateContent xmlns:mc="http://schemas.openxmlformats.org/markup-compatibility/2006">
                  <mc:Choice xmlns:v="urn:schemas-microsoft-com:vml" Requires="v">
                    <p:oleObj spid="_x0000_s55320" name="Designer Drawing" r:id="rId8" imgW="914400" imgH="914400" progId="Designer.Drawing.7">
                      <p:embed/>
                    </p:oleObj>
                  </mc:Choice>
                  <mc:Fallback>
                    <p:oleObj name="Designer Drawing" r:id="rId8" imgW="914400" imgH="914400" progId="Designer.Drawing.7">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2" y="2832"/>
                            <a:ext cx="227" cy="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5309" name="Object 13"/>
              <p:cNvGraphicFramePr>
                <a:graphicFrameLocks noChangeAspect="1"/>
              </p:cNvGraphicFramePr>
              <p:nvPr/>
            </p:nvGraphicFramePr>
            <p:xfrm>
              <a:off x="2736" y="3888"/>
              <a:ext cx="286" cy="221"/>
            </p:xfrm>
            <a:graphic>
              <a:graphicData uri="http://schemas.openxmlformats.org/presentationml/2006/ole">
                <mc:AlternateContent xmlns:mc="http://schemas.openxmlformats.org/markup-compatibility/2006">
                  <mc:Choice xmlns:v="urn:schemas-microsoft-com:vml" Requires="v">
                    <p:oleObj spid="_x0000_s55321" name="Designer Drawing" r:id="rId10" imgW="457200" imgH="457200" progId="Designer.Drawing.7">
                      <p:embed/>
                    </p:oleObj>
                  </mc:Choice>
                  <mc:Fallback>
                    <p:oleObj name="Designer Drawing" r:id="rId10" imgW="457200" imgH="457200" progId="Designer.Drawing.7">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6" y="3888"/>
                            <a:ext cx="286"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5310" name="Object 14"/>
              <p:cNvGraphicFramePr>
                <a:graphicFrameLocks noChangeAspect="1"/>
              </p:cNvGraphicFramePr>
              <p:nvPr/>
            </p:nvGraphicFramePr>
            <p:xfrm>
              <a:off x="3264" y="3888"/>
              <a:ext cx="286" cy="221"/>
            </p:xfrm>
            <a:graphic>
              <a:graphicData uri="http://schemas.openxmlformats.org/presentationml/2006/ole">
                <mc:AlternateContent xmlns:mc="http://schemas.openxmlformats.org/markup-compatibility/2006">
                  <mc:Choice xmlns:v="urn:schemas-microsoft-com:vml" Requires="v">
                    <p:oleObj spid="_x0000_s55322" name="Designer Drawing" r:id="rId12" imgW="457200" imgH="457200" progId="Designer.Drawing.7">
                      <p:embed/>
                    </p:oleObj>
                  </mc:Choice>
                  <mc:Fallback>
                    <p:oleObj name="Designer Drawing" r:id="rId12" imgW="457200" imgH="457200" progId="Designer.Drawing.7">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64" y="3888"/>
                            <a:ext cx="286"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5311" name="Object 15"/>
              <p:cNvGraphicFramePr>
                <a:graphicFrameLocks noChangeAspect="1"/>
              </p:cNvGraphicFramePr>
              <p:nvPr/>
            </p:nvGraphicFramePr>
            <p:xfrm>
              <a:off x="2736" y="1344"/>
              <a:ext cx="853" cy="565"/>
            </p:xfrm>
            <a:graphic>
              <a:graphicData uri="http://schemas.openxmlformats.org/presentationml/2006/ole">
                <mc:AlternateContent xmlns:mc="http://schemas.openxmlformats.org/markup-compatibility/2006">
                  <mc:Choice xmlns:v="urn:schemas-microsoft-com:vml" Requires="v">
                    <p:oleObj spid="_x0000_s55323" name="Designer Drawing" r:id="rId14" imgW="914400" imgH="914400" progId="Designer.Drawing.7">
                      <p:embed/>
                    </p:oleObj>
                  </mc:Choice>
                  <mc:Fallback>
                    <p:oleObj name="Designer Drawing" r:id="rId14" imgW="914400" imgH="914400" progId="Designer.Drawing.7">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36" y="1344"/>
                            <a:ext cx="853" cy="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pSp>
      <p:sp>
        <p:nvSpPr>
          <p:cNvPr id="438288" name="Freeform 16"/>
          <p:cNvSpPr>
            <a:spLocks/>
          </p:cNvSpPr>
          <p:nvPr/>
        </p:nvSpPr>
        <p:spPr bwMode="auto">
          <a:xfrm>
            <a:off x="3649663" y="2424113"/>
            <a:ext cx="1668462" cy="1335087"/>
          </a:xfrm>
          <a:custGeom>
            <a:avLst/>
            <a:gdLst>
              <a:gd name="T0" fmla="*/ 1051 w 1051"/>
              <a:gd name="T1" fmla="*/ 0 h 841"/>
              <a:gd name="T2" fmla="*/ 375 w 1051"/>
              <a:gd name="T3" fmla="*/ 302 h 841"/>
              <a:gd name="T4" fmla="*/ 0 w 1051"/>
              <a:gd name="T5" fmla="*/ 841 h 841"/>
            </a:gdLst>
            <a:ahLst/>
            <a:cxnLst>
              <a:cxn ang="0">
                <a:pos x="T0" y="T1"/>
              </a:cxn>
              <a:cxn ang="0">
                <a:pos x="T2" y="T3"/>
              </a:cxn>
              <a:cxn ang="0">
                <a:pos x="T4" y="T5"/>
              </a:cxn>
            </a:cxnLst>
            <a:rect l="0" t="0" r="r" b="b"/>
            <a:pathLst>
              <a:path w="1051" h="841">
                <a:moveTo>
                  <a:pt x="1051" y="0"/>
                </a:moveTo>
                <a:cubicBezTo>
                  <a:pt x="800" y="81"/>
                  <a:pt x="550" y="162"/>
                  <a:pt x="375" y="302"/>
                </a:cubicBezTo>
                <a:cubicBezTo>
                  <a:pt x="200" y="442"/>
                  <a:pt x="64" y="751"/>
                  <a:pt x="0" y="841"/>
                </a:cubicBezTo>
              </a:path>
            </a:pathLst>
          </a:custGeom>
          <a:noFill/>
          <a:ln w="1016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38276"/>
                                        </p:tgtEl>
                                        <p:attrNameLst>
                                          <p:attrName>style.visibility</p:attrName>
                                        </p:attrNameLst>
                                      </p:cBhvr>
                                      <p:to>
                                        <p:strVal val="visible"/>
                                      </p:to>
                                    </p:set>
                                    <p:animEffect transition="in" filter="fade">
                                      <p:cBhvr>
                                        <p:cTn id="7" dur="500"/>
                                        <p:tgtEl>
                                          <p:spTgt spid="43827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38279"/>
                                        </p:tgtEl>
                                        <p:attrNameLst>
                                          <p:attrName>style.visibility</p:attrName>
                                        </p:attrNameLst>
                                      </p:cBhvr>
                                      <p:to>
                                        <p:strVal val="visible"/>
                                      </p:to>
                                    </p:set>
                                    <p:animEffect transition="in" filter="fade">
                                      <p:cBhvr>
                                        <p:cTn id="11" dur="500"/>
                                        <p:tgtEl>
                                          <p:spTgt spid="43827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8277"/>
                                        </p:tgtEl>
                                        <p:attrNameLst>
                                          <p:attrName>style.visibility</p:attrName>
                                        </p:attrNameLst>
                                      </p:cBhvr>
                                      <p:to>
                                        <p:strVal val="visible"/>
                                      </p:to>
                                    </p:set>
                                    <p:animEffect transition="in" filter="fade">
                                      <p:cBhvr>
                                        <p:cTn id="15" dur="500"/>
                                        <p:tgtEl>
                                          <p:spTgt spid="438277"/>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438288"/>
                                        </p:tgtEl>
                                        <p:attrNameLst>
                                          <p:attrName>style.visibility</p:attrName>
                                        </p:attrNameLst>
                                      </p:cBhvr>
                                      <p:to>
                                        <p:strVal val="visible"/>
                                      </p:to>
                                    </p:set>
                                    <p:animEffect transition="in" filter="wipe(right)">
                                      <p:cBhvr>
                                        <p:cTn id="19" dur="500"/>
                                        <p:tgtEl>
                                          <p:spTgt spid="43828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38278"/>
                                        </p:tgtEl>
                                        <p:attrNameLst>
                                          <p:attrName>style.visibility</p:attrName>
                                        </p:attrNameLst>
                                      </p:cBhvr>
                                      <p:to>
                                        <p:strVal val="visible"/>
                                      </p:to>
                                    </p:set>
                                    <p:animEffect transition="in" filter="fade">
                                      <p:cBhvr>
                                        <p:cTn id="24" dur="500"/>
                                        <p:tgtEl>
                                          <p:spTgt spid="438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7" grpId="0"/>
      <p:bldP spid="43827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apeman2"/>
          <p:cNvPicPr>
            <a:picLocks noChangeAspect="1" noChangeArrowheads="1"/>
          </p:cNvPicPr>
          <p:nvPr/>
        </p:nvPicPr>
        <p:blipFill>
          <a:blip r:embed="rId2">
            <a:lum bright="36000" contrast="-70000"/>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9299" name="Text Box 3"/>
          <p:cNvSpPr txBox="1">
            <a:spLocks noChangeArrowheads="1"/>
          </p:cNvSpPr>
          <p:nvPr/>
        </p:nvSpPr>
        <p:spPr bwMode="auto">
          <a:xfrm>
            <a:off x="841375" y="2135188"/>
            <a:ext cx="7489825"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4800" b="1">
                <a:solidFill>
                  <a:srgbClr val="000066"/>
                </a:solidFill>
                <a:effectLst>
                  <a:outerShdw blurRad="38100" dist="38100" dir="2700000" algn="tl">
                    <a:srgbClr val="DDDDDD"/>
                  </a:outerShdw>
                </a:effectLst>
                <a:cs typeface="+mn-cs"/>
              </a:rPr>
              <a:t>How Evolution Hinders Critical Thinking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Text Box 2"/>
          <p:cNvSpPr txBox="1">
            <a:spLocks noChangeArrowheads="1"/>
          </p:cNvSpPr>
          <p:nvPr/>
        </p:nvSpPr>
        <p:spPr bwMode="auto">
          <a:xfrm>
            <a:off x="263525" y="1144588"/>
            <a:ext cx="4011613" cy="2282825"/>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lnSpc>
                <a:spcPct val="90000"/>
              </a:lnSpc>
              <a:spcBef>
                <a:spcPct val="50000"/>
              </a:spcBef>
              <a:defRPr/>
            </a:pPr>
            <a:r>
              <a:rPr lang="en-US">
                <a:cs typeface="+mn-cs"/>
              </a:rPr>
              <a:t>Drawing from</a:t>
            </a:r>
            <a:r>
              <a:rPr lang="en-US" i="1">
                <a:cs typeface="+mn-cs"/>
              </a:rPr>
              <a:t> Life: The Science of Biology</a:t>
            </a:r>
            <a:r>
              <a:rPr lang="en-US">
                <a:cs typeface="+mn-cs"/>
              </a:rPr>
              <a:t>, Purves, Orians, and Heller, 1992, p. 604.</a:t>
            </a:r>
            <a:endParaRPr lang="en-US" i="1">
              <a:cs typeface="+mn-cs"/>
            </a:endParaRPr>
          </a:p>
        </p:txBody>
      </p:sp>
      <p:pic>
        <p:nvPicPr>
          <p:cNvPr id="440323" name="Picture 3" descr="Lucys fee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73513" y="1454150"/>
            <a:ext cx="4846637" cy="4668838"/>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440324" name="Line 4"/>
          <p:cNvSpPr>
            <a:spLocks noChangeShapeType="1"/>
          </p:cNvSpPr>
          <p:nvPr/>
        </p:nvSpPr>
        <p:spPr bwMode="auto">
          <a:xfrm>
            <a:off x="3036888" y="2940050"/>
            <a:ext cx="1392237" cy="2001838"/>
          </a:xfrm>
          <a:prstGeom prst="line">
            <a:avLst/>
          </a:prstGeom>
          <a:noFill/>
          <a:ln w="101600">
            <a:solidFill>
              <a:srgbClr val="FF3300"/>
            </a:solidFill>
            <a:round/>
            <a:headEnd/>
            <a:tailEnd type="triangle" w="med" len="me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40325" name="Rectangle 5"/>
          <p:cNvSpPr>
            <a:spLocks noGrp="1" noChangeArrowheads="1"/>
          </p:cNvSpPr>
          <p:nvPr>
            <p:ph type="title"/>
          </p:nvPr>
        </p:nvSpPr>
        <p:spPr/>
        <p:txBody>
          <a:bodyPr/>
          <a:lstStyle/>
          <a:p>
            <a:pPr eaLnBrk="1" hangingPunct="1">
              <a:defRPr/>
            </a:pPr>
            <a:r>
              <a:rPr lang="en-US" sz="4400" smtClean="0">
                <a:cs typeface="+mj-cs"/>
              </a:rPr>
              <a:t>Lucy: What Nice Feet You Have</a:t>
            </a:r>
          </a:p>
        </p:txBody>
      </p:sp>
      <p:pic>
        <p:nvPicPr>
          <p:cNvPr id="440326" name="Picture 6" descr="lucy foot"/>
          <p:cNvPicPr>
            <a:picLocks noChangeAspect="1" noChangeArrowheads="1"/>
          </p:cNvPicPr>
          <p:nvPr/>
        </p:nvPicPr>
        <p:blipFill>
          <a:blip r:embed="rId3">
            <a:lum bright="12000" contrast="-4000"/>
            <a:extLst>
              <a:ext uri="{28A0092B-C50C-407E-A947-70E740481C1C}">
                <a14:useLocalDpi xmlns:a14="http://schemas.microsoft.com/office/drawing/2010/main"/>
              </a:ext>
            </a:extLst>
          </a:blip>
          <a:srcRect/>
          <a:stretch>
            <a:fillRect/>
          </a:stretch>
        </p:blipFill>
        <p:spPr bwMode="auto">
          <a:xfrm>
            <a:off x="287338" y="3825875"/>
            <a:ext cx="1995487" cy="2714625"/>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nvGrpSpPr>
          <p:cNvPr id="440327" name="Group 7"/>
          <p:cNvGrpSpPr>
            <a:grpSpLocks/>
          </p:cNvGrpSpPr>
          <p:nvPr/>
        </p:nvGrpSpPr>
        <p:grpSpPr bwMode="auto">
          <a:xfrm>
            <a:off x="2046288" y="6111875"/>
            <a:ext cx="5646737" cy="519113"/>
            <a:chOff x="1289" y="3850"/>
            <a:chExt cx="3557" cy="327"/>
          </a:xfrm>
        </p:grpSpPr>
        <p:sp>
          <p:nvSpPr>
            <p:cNvPr id="440328" name="Text Box 8"/>
            <p:cNvSpPr txBox="1">
              <a:spLocks noChangeArrowheads="1"/>
            </p:cNvSpPr>
            <p:nvPr/>
          </p:nvSpPr>
          <p:spPr bwMode="auto">
            <a:xfrm>
              <a:off x="1848" y="3850"/>
              <a:ext cx="2998" cy="327"/>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a:cs typeface="+mn-cs"/>
                </a:rPr>
                <a:t>St Louis zoo replica of Lucy</a:t>
              </a:r>
            </a:p>
          </p:txBody>
        </p:sp>
        <p:sp>
          <p:nvSpPr>
            <p:cNvPr id="440329" name="Freeform 9"/>
            <p:cNvSpPr>
              <a:spLocks/>
            </p:cNvSpPr>
            <p:nvPr/>
          </p:nvSpPr>
          <p:spPr bwMode="auto">
            <a:xfrm>
              <a:off x="1289" y="3922"/>
              <a:ext cx="576" cy="83"/>
            </a:xfrm>
            <a:custGeom>
              <a:avLst/>
              <a:gdLst>
                <a:gd name="T0" fmla="*/ 576 w 576"/>
                <a:gd name="T1" fmla="*/ 83 h 83"/>
                <a:gd name="T2" fmla="*/ 284 w 576"/>
                <a:gd name="T3" fmla="*/ 64 h 83"/>
                <a:gd name="T4" fmla="*/ 0 w 576"/>
                <a:gd name="T5" fmla="*/ 0 h 83"/>
              </a:gdLst>
              <a:ahLst/>
              <a:cxnLst>
                <a:cxn ang="0">
                  <a:pos x="T0" y="T1"/>
                </a:cxn>
                <a:cxn ang="0">
                  <a:pos x="T2" y="T3"/>
                </a:cxn>
                <a:cxn ang="0">
                  <a:pos x="T4" y="T5"/>
                </a:cxn>
              </a:cxnLst>
              <a:rect l="0" t="0" r="r" b="b"/>
              <a:pathLst>
                <a:path w="576" h="83">
                  <a:moveTo>
                    <a:pt x="576" y="83"/>
                  </a:moveTo>
                  <a:cubicBezTo>
                    <a:pt x="527" y="82"/>
                    <a:pt x="380" y="78"/>
                    <a:pt x="284" y="64"/>
                  </a:cubicBezTo>
                  <a:cubicBezTo>
                    <a:pt x="188" y="50"/>
                    <a:pt x="47" y="11"/>
                    <a:pt x="0" y="0"/>
                  </a:cubicBezTo>
                </a:path>
              </a:pathLst>
            </a:custGeom>
            <a:noFill/>
            <a:ln w="1016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440323"/>
                                        </p:tgtEl>
                                        <p:attrNameLst>
                                          <p:attrName>style.visibility</p:attrName>
                                        </p:attrNameLst>
                                      </p:cBhvr>
                                      <p:to>
                                        <p:strVal val="visible"/>
                                      </p:to>
                                    </p:set>
                                    <p:anim calcmode="lin" valueType="num">
                                      <p:cBhvr>
                                        <p:cTn id="7" dur="250" decel="50000" fill="hold">
                                          <p:stCondLst>
                                            <p:cond delay="0"/>
                                          </p:stCondLst>
                                        </p:cTn>
                                        <p:tgtEl>
                                          <p:spTgt spid="44032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44032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440323"/>
                                        </p:tgtEl>
                                        <p:attrNameLst>
                                          <p:attrName>ppt_w</p:attrName>
                                        </p:attrNameLst>
                                      </p:cBhvr>
                                      <p:tavLst>
                                        <p:tav tm="0">
                                          <p:val>
                                            <p:strVal val="#ppt_w*.05"/>
                                          </p:val>
                                        </p:tav>
                                        <p:tav tm="100000">
                                          <p:val>
                                            <p:strVal val="#ppt_w"/>
                                          </p:val>
                                        </p:tav>
                                      </p:tavLst>
                                    </p:anim>
                                    <p:anim calcmode="lin" valueType="num">
                                      <p:cBhvr>
                                        <p:cTn id="10" dur="500" fill="hold"/>
                                        <p:tgtEl>
                                          <p:spTgt spid="44032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44032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44032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44032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440323"/>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40322"/>
                                        </p:tgtEl>
                                        <p:attrNameLst>
                                          <p:attrName>style.visibility</p:attrName>
                                        </p:attrNameLst>
                                      </p:cBhvr>
                                      <p:to>
                                        <p:strVal val="visible"/>
                                      </p:to>
                                    </p:set>
                                    <p:animEffect transition="in" filter="fade">
                                      <p:cBhvr>
                                        <p:cTn id="18" dur="500"/>
                                        <p:tgtEl>
                                          <p:spTgt spid="440322"/>
                                        </p:tgtEl>
                                      </p:cBhvr>
                                    </p:animEffect>
                                  </p:childTnLst>
                                </p:cTn>
                              </p:par>
                            </p:childTnLst>
                          </p:cTn>
                        </p:par>
                        <p:par>
                          <p:cTn id="19" fill="hold" nodeType="afterGroup">
                            <p:stCondLst>
                              <p:cond delay="1000"/>
                            </p:stCondLst>
                            <p:childTnLst>
                              <p:par>
                                <p:cTn id="20" presetID="22" presetClass="entr" presetSubtype="8" fill="hold" nodeType="afterEffect">
                                  <p:stCondLst>
                                    <p:cond delay="0"/>
                                  </p:stCondLst>
                                  <p:childTnLst>
                                    <p:set>
                                      <p:cBhvr>
                                        <p:cTn id="21" dur="1" fill="hold">
                                          <p:stCondLst>
                                            <p:cond delay="0"/>
                                          </p:stCondLst>
                                        </p:cTn>
                                        <p:tgtEl>
                                          <p:spTgt spid="440324"/>
                                        </p:tgtEl>
                                        <p:attrNameLst>
                                          <p:attrName>style.visibility</p:attrName>
                                        </p:attrNameLst>
                                      </p:cBhvr>
                                      <p:to>
                                        <p:strVal val="visible"/>
                                      </p:to>
                                    </p:set>
                                    <p:animEffect transition="in" filter="wipe(left)">
                                      <p:cBhvr>
                                        <p:cTn id="22" dur="500"/>
                                        <p:tgtEl>
                                          <p:spTgt spid="4403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40326"/>
                                        </p:tgtEl>
                                        <p:attrNameLst>
                                          <p:attrName>style.visibility</p:attrName>
                                        </p:attrNameLst>
                                      </p:cBhvr>
                                      <p:to>
                                        <p:strVal val="visible"/>
                                      </p:to>
                                    </p:set>
                                    <p:animEffect transition="in" filter="fade">
                                      <p:cBhvr>
                                        <p:cTn id="27" dur="500"/>
                                        <p:tgtEl>
                                          <p:spTgt spid="440326"/>
                                        </p:tgtEl>
                                      </p:cBhvr>
                                    </p:animEffect>
                                  </p:childTnLst>
                                </p:cTn>
                              </p:par>
                            </p:childTnLst>
                          </p:cTn>
                        </p:par>
                        <p:par>
                          <p:cTn id="28" fill="hold" nodeType="afterGroup">
                            <p:stCondLst>
                              <p:cond delay="500"/>
                            </p:stCondLst>
                            <p:childTnLst>
                              <p:par>
                                <p:cTn id="29" presetID="22" presetClass="entr" presetSubtype="2" fill="hold" nodeType="afterEffect">
                                  <p:stCondLst>
                                    <p:cond delay="0"/>
                                  </p:stCondLst>
                                  <p:childTnLst>
                                    <p:set>
                                      <p:cBhvr>
                                        <p:cTn id="30" dur="1" fill="hold">
                                          <p:stCondLst>
                                            <p:cond delay="0"/>
                                          </p:stCondLst>
                                        </p:cTn>
                                        <p:tgtEl>
                                          <p:spTgt spid="440327"/>
                                        </p:tgtEl>
                                        <p:attrNameLst>
                                          <p:attrName>style.visibility</p:attrName>
                                        </p:attrNameLst>
                                      </p:cBhvr>
                                      <p:to>
                                        <p:strVal val="visible"/>
                                      </p:to>
                                    </p:set>
                                    <p:animEffect transition="in" filter="wipe(right)">
                                      <p:cBhvr>
                                        <p:cTn id="31" dur="500"/>
                                        <p:tgtEl>
                                          <p:spTgt spid="440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eaLnBrk="1" hangingPunct="1">
              <a:defRPr/>
            </a:pPr>
            <a:r>
              <a:rPr lang="en-US" smtClean="0">
                <a:cs typeface="+mj-cs"/>
              </a:rPr>
              <a:t>Apes and Humans – a Test</a:t>
            </a:r>
          </a:p>
        </p:txBody>
      </p:sp>
      <p:grpSp>
        <p:nvGrpSpPr>
          <p:cNvPr id="441347" name="Group 3"/>
          <p:cNvGrpSpPr>
            <a:grpSpLocks/>
          </p:cNvGrpSpPr>
          <p:nvPr/>
        </p:nvGrpSpPr>
        <p:grpSpPr bwMode="auto">
          <a:xfrm>
            <a:off x="2814638" y="1519238"/>
            <a:ext cx="3556000" cy="3557587"/>
            <a:chOff x="1874" y="1222"/>
            <a:chExt cx="2240" cy="2241"/>
          </a:xfrm>
        </p:grpSpPr>
        <p:grpSp>
          <p:nvGrpSpPr>
            <p:cNvPr id="58374" name="Group 4"/>
            <p:cNvGrpSpPr>
              <a:grpSpLocks/>
            </p:cNvGrpSpPr>
            <p:nvPr/>
          </p:nvGrpSpPr>
          <p:grpSpPr bwMode="auto">
            <a:xfrm>
              <a:off x="1891" y="1222"/>
              <a:ext cx="2220" cy="2241"/>
              <a:chOff x="3509" y="1121"/>
              <a:chExt cx="1791" cy="1812"/>
            </a:xfrm>
          </p:grpSpPr>
          <p:pic>
            <p:nvPicPr>
              <p:cNvPr id="58376" name="Picture 5" descr="004 Chimp-man feet"/>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9" y="1121"/>
                <a:ext cx="1785"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7" name="Group 6"/>
              <p:cNvGrpSpPr>
                <a:grpSpLocks/>
              </p:cNvGrpSpPr>
              <p:nvPr/>
            </p:nvGrpSpPr>
            <p:grpSpPr bwMode="auto">
              <a:xfrm>
                <a:off x="4109" y="2408"/>
                <a:ext cx="526" cy="454"/>
                <a:chOff x="4109" y="2408"/>
                <a:chExt cx="526" cy="454"/>
              </a:xfrm>
            </p:grpSpPr>
            <p:sp>
              <p:nvSpPr>
                <p:cNvPr id="441351" name="Rectangle 7"/>
                <p:cNvSpPr>
                  <a:spLocks noChangeArrowheads="1"/>
                </p:cNvSpPr>
                <p:nvPr/>
              </p:nvSpPr>
              <p:spPr bwMode="auto">
                <a:xfrm>
                  <a:off x="4242" y="2651"/>
                  <a:ext cx="393" cy="2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41352" name="Rectangle 8"/>
                <p:cNvSpPr>
                  <a:spLocks noChangeArrowheads="1"/>
                </p:cNvSpPr>
                <p:nvPr/>
              </p:nvSpPr>
              <p:spPr bwMode="auto">
                <a:xfrm>
                  <a:off x="4109" y="2408"/>
                  <a:ext cx="393" cy="21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41353" name="Rectangle 9"/>
              <p:cNvSpPr>
                <a:spLocks noChangeArrowheads="1"/>
              </p:cNvSpPr>
              <p:nvPr/>
            </p:nvSpPr>
            <p:spPr bwMode="auto">
              <a:xfrm>
                <a:off x="3990" y="2868"/>
                <a:ext cx="1310" cy="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41354" name="Rectangle 10"/>
              <p:cNvSpPr>
                <a:spLocks noChangeArrowheads="1"/>
              </p:cNvSpPr>
              <p:nvPr/>
            </p:nvSpPr>
            <p:spPr bwMode="auto">
              <a:xfrm>
                <a:off x="3513" y="2871"/>
                <a:ext cx="189" cy="5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41355" name="Rectangle 11"/>
            <p:cNvSpPr>
              <a:spLocks noChangeArrowheads="1"/>
            </p:cNvSpPr>
            <p:nvPr/>
          </p:nvSpPr>
          <p:spPr bwMode="auto">
            <a:xfrm>
              <a:off x="1874" y="1225"/>
              <a:ext cx="2240" cy="2231"/>
            </a:xfrm>
            <a:prstGeom prst="rect">
              <a:avLst/>
            </a:prstGeom>
            <a:noFill/>
            <a:ln w="381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41356" name="Text Box 12"/>
          <p:cNvSpPr txBox="1">
            <a:spLocks noChangeArrowheads="1"/>
          </p:cNvSpPr>
          <p:nvPr/>
        </p:nvSpPr>
        <p:spPr bwMode="auto">
          <a:xfrm>
            <a:off x="1552575" y="5121275"/>
            <a:ext cx="6067425" cy="6413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rgbClr val="FFCC66"/>
                </a:solidFill>
                <a:cs typeface="+mn-cs"/>
              </a:rPr>
              <a:t>Which footprint is human?</a:t>
            </a:r>
          </a:p>
        </p:txBody>
      </p:sp>
      <p:sp>
        <p:nvSpPr>
          <p:cNvPr id="441357" name="Freeform 13"/>
          <p:cNvSpPr>
            <a:spLocks/>
          </p:cNvSpPr>
          <p:nvPr/>
        </p:nvSpPr>
        <p:spPr bwMode="auto">
          <a:xfrm>
            <a:off x="1450975" y="3265488"/>
            <a:ext cx="1757363" cy="654050"/>
          </a:xfrm>
          <a:custGeom>
            <a:avLst/>
            <a:gdLst>
              <a:gd name="T0" fmla="*/ 0 w 1107"/>
              <a:gd name="T1" fmla="*/ 412 h 412"/>
              <a:gd name="T2" fmla="*/ 384 w 1107"/>
              <a:gd name="T3" fmla="*/ 101 h 412"/>
              <a:gd name="T4" fmla="*/ 1107 w 1107"/>
              <a:gd name="T5" fmla="*/ 0 h 412"/>
            </a:gdLst>
            <a:ahLst/>
            <a:cxnLst>
              <a:cxn ang="0">
                <a:pos x="T0" y="T1"/>
              </a:cxn>
              <a:cxn ang="0">
                <a:pos x="T2" y="T3"/>
              </a:cxn>
              <a:cxn ang="0">
                <a:pos x="T4" y="T5"/>
              </a:cxn>
            </a:cxnLst>
            <a:rect l="0" t="0" r="r" b="b"/>
            <a:pathLst>
              <a:path w="1107" h="412">
                <a:moveTo>
                  <a:pt x="0" y="412"/>
                </a:moveTo>
                <a:cubicBezTo>
                  <a:pt x="99" y="291"/>
                  <a:pt x="199" y="170"/>
                  <a:pt x="384" y="101"/>
                </a:cubicBezTo>
                <a:cubicBezTo>
                  <a:pt x="569" y="32"/>
                  <a:pt x="987" y="17"/>
                  <a:pt x="1107" y="0"/>
                </a:cubicBezTo>
              </a:path>
            </a:pathLst>
          </a:custGeom>
          <a:noFill/>
          <a:ln w="101600" cmpd="sng">
            <a:solidFill>
              <a:srgbClr val="FF0000"/>
            </a:solidFill>
            <a:round/>
            <a:headEnd type="none" w="med" len="me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sp>
        <p:nvSpPr>
          <p:cNvPr id="441358" name="Text Box 14"/>
          <p:cNvSpPr txBox="1">
            <a:spLocks noChangeArrowheads="1"/>
          </p:cNvSpPr>
          <p:nvPr/>
        </p:nvSpPr>
        <p:spPr bwMode="auto">
          <a:xfrm>
            <a:off x="287338" y="3775075"/>
            <a:ext cx="2149475" cy="701675"/>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cs typeface="+mn-cs"/>
              </a:rPr>
              <a:t>Human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41347"/>
                                        </p:tgtEl>
                                        <p:attrNameLst>
                                          <p:attrName>style.visibility</p:attrName>
                                        </p:attrNameLst>
                                      </p:cBhvr>
                                      <p:to>
                                        <p:strVal val="visible"/>
                                      </p:to>
                                    </p:set>
                                    <p:animEffect transition="in" filter="fade">
                                      <p:cBhvr>
                                        <p:cTn id="7" dur="500"/>
                                        <p:tgtEl>
                                          <p:spTgt spid="44134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1356"/>
                                        </p:tgtEl>
                                        <p:attrNameLst>
                                          <p:attrName>style.visibility</p:attrName>
                                        </p:attrNameLst>
                                      </p:cBhvr>
                                      <p:to>
                                        <p:strVal val="visible"/>
                                      </p:to>
                                    </p:set>
                                    <p:animEffect transition="in" filter="fade">
                                      <p:cBhvr>
                                        <p:cTn id="11" dur="500"/>
                                        <p:tgtEl>
                                          <p:spTgt spid="4413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41358"/>
                                        </p:tgtEl>
                                        <p:attrNameLst>
                                          <p:attrName>style.visibility</p:attrName>
                                        </p:attrNameLst>
                                      </p:cBhvr>
                                      <p:to>
                                        <p:strVal val="visible"/>
                                      </p:to>
                                    </p:set>
                                    <p:animEffect transition="in" filter="fade">
                                      <p:cBhvr>
                                        <p:cTn id="16" dur="500"/>
                                        <p:tgtEl>
                                          <p:spTgt spid="441358"/>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441357"/>
                                        </p:tgtEl>
                                        <p:attrNameLst>
                                          <p:attrName>style.visibility</p:attrName>
                                        </p:attrNameLst>
                                      </p:cBhvr>
                                      <p:to>
                                        <p:strVal val="visible"/>
                                      </p:to>
                                    </p:set>
                                    <p:animEffect transition="in" filter="wipe(left)">
                                      <p:cBhvr>
                                        <p:cTn id="20" dur="1000"/>
                                        <p:tgtEl>
                                          <p:spTgt spid="441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6" grpId="0"/>
      <p:bldP spid="44135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pPr eaLnBrk="1" hangingPunct="1">
              <a:defRPr/>
            </a:pPr>
            <a:r>
              <a:rPr lang="en-US" smtClean="0">
                <a:cs typeface="+mj-cs"/>
              </a:rPr>
              <a:t>Laetoli Footprints</a:t>
            </a:r>
          </a:p>
        </p:txBody>
      </p:sp>
      <p:pic>
        <p:nvPicPr>
          <p:cNvPr id="60418" name="Picture 3" descr="laetoli footprin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84313" y="2770188"/>
            <a:ext cx="2459037" cy="384175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443396" name="Text Box 4"/>
          <p:cNvSpPr txBox="1">
            <a:spLocks noChangeArrowheads="1"/>
          </p:cNvSpPr>
          <p:nvPr/>
        </p:nvSpPr>
        <p:spPr bwMode="auto">
          <a:xfrm>
            <a:off x="471488" y="1123950"/>
            <a:ext cx="8199437" cy="1554163"/>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cs typeface="+mn-cs"/>
              </a:rPr>
              <a:t>Footprints discovered in 1978 in Laetoli, Tanzania. The footprints were dated at 3.5 million years old.</a:t>
            </a:r>
          </a:p>
        </p:txBody>
      </p:sp>
      <p:sp>
        <p:nvSpPr>
          <p:cNvPr id="443397" name="AutoShape 5"/>
          <p:cNvSpPr>
            <a:spLocks noChangeArrowheads="1"/>
          </p:cNvSpPr>
          <p:nvPr/>
        </p:nvSpPr>
        <p:spPr bwMode="auto">
          <a:xfrm>
            <a:off x="4519613" y="3465513"/>
            <a:ext cx="3536950" cy="1247775"/>
          </a:xfrm>
          <a:prstGeom prst="roundRect">
            <a:avLst>
              <a:gd name="adj" fmla="val 16667"/>
            </a:avLst>
          </a:prstGeom>
          <a:solidFill>
            <a:schemeClr val="bg1"/>
          </a:solidFill>
          <a:ln w="76200">
            <a:solidFill>
              <a:srgbClr val="0000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solidFill>
                  <a:srgbClr val="000000"/>
                </a:solidFill>
                <a:cs typeface="+mn-cs"/>
              </a:rPr>
              <a:t>Who made these footprints?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3396"/>
                                        </p:tgtEl>
                                        <p:attrNameLst>
                                          <p:attrName>style.visibility</p:attrName>
                                        </p:attrNameLst>
                                      </p:cBhvr>
                                      <p:to>
                                        <p:strVal val="visible"/>
                                      </p:to>
                                    </p:set>
                                    <p:animEffect transition="in" filter="fade">
                                      <p:cBhvr>
                                        <p:cTn id="7" dur="500"/>
                                        <p:tgtEl>
                                          <p:spTgt spid="443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3397"/>
                                        </p:tgtEl>
                                        <p:attrNameLst>
                                          <p:attrName>style.visibility</p:attrName>
                                        </p:attrNameLst>
                                      </p:cBhvr>
                                      <p:to>
                                        <p:strVal val="visible"/>
                                      </p:to>
                                    </p:set>
                                    <p:animEffect transition="in" filter="fade">
                                      <p:cBhvr>
                                        <p:cTn id="12" dur="500"/>
                                        <p:tgtEl>
                                          <p:spTgt spid="443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6" grpId="0"/>
      <p:bldP spid="4433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cs typeface="+mj-cs"/>
              </a:rPr>
              <a:t>School Textbooks</a:t>
            </a:r>
          </a:p>
        </p:txBody>
      </p:sp>
      <p:sp>
        <p:nvSpPr>
          <p:cNvPr id="9219" name="Rectangle 3"/>
          <p:cNvSpPr>
            <a:spLocks noGrp="1" noChangeArrowheads="1"/>
          </p:cNvSpPr>
          <p:nvPr>
            <p:ph type="body" idx="1"/>
          </p:nvPr>
        </p:nvSpPr>
        <p:spPr>
          <a:xfrm>
            <a:off x="487363" y="2287588"/>
            <a:ext cx="8229600" cy="2757487"/>
          </a:xfrm>
        </p:spPr>
        <p:txBody>
          <a:bodyPr/>
          <a:lstStyle/>
          <a:p>
            <a:pPr marL="0" indent="0" eaLnBrk="1" hangingPunct="1">
              <a:buFont typeface="Wingdings" charset="0"/>
              <a:buNone/>
              <a:defRPr/>
            </a:pPr>
            <a:r>
              <a:rPr lang="ja-JP" altLang="en-US" smtClean="0">
                <a:latin typeface="Arial"/>
                <a:cs typeface="+mn-cs"/>
              </a:rPr>
              <a:t>“</a:t>
            </a:r>
            <a:r>
              <a:rPr lang="en-US" smtClean="0">
                <a:cs typeface="+mn-cs"/>
              </a:rPr>
              <a:t>But all researchers agree on certain basic facts. We know, for example, that humans evolved from ancestors we share with other living primates such as chimpanzees and apes.</a:t>
            </a:r>
            <a:r>
              <a:rPr lang="ja-JP" altLang="en-US" smtClean="0">
                <a:latin typeface="Arial"/>
                <a:cs typeface="+mn-cs"/>
              </a:rPr>
              <a:t>”</a:t>
            </a:r>
            <a:endParaRPr lang="en-US" smtClean="0">
              <a:cs typeface="+mn-cs"/>
            </a:endParaRPr>
          </a:p>
        </p:txBody>
      </p:sp>
      <p:sp>
        <p:nvSpPr>
          <p:cNvPr id="9221" name="Text Box 5"/>
          <p:cNvSpPr txBox="1">
            <a:spLocks noChangeArrowheads="1"/>
          </p:cNvSpPr>
          <p:nvPr/>
        </p:nvSpPr>
        <p:spPr bwMode="auto">
          <a:xfrm>
            <a:off x="536575" y="1466850"/>
            <a:ext cx="8008938" cy="476250"/>
          </a:xfrm>
          <a:prstGeom prst="rect">
            <a:avLst/>
          </a:prstGeom>
          <a:noFill/>
          <a:ln>
            <a:noFill/>
          </a:ln>
          <a:effectLst>
            <a:outerShdw blurRad="63500" dist="29783" dir="1514402"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lnSpc>
                <a:spcPct val="90000"/>
              </a:lnSpc>
              <a:spcBef>
                <a:spcPct val="30000"/>
              </a:spcBef>
              <a:buClr>
                <a:schemeClr val="tx2"/>
              </a:buClr>
              <a:buSzPct val="65000"/>
              <a:buFont typeface="Wingdings" charset="0"/>
              <a:buNone/>
              <a:defRPr/>
            </a:pPr>
            <a:r>
              <a:rPr lang="en-US" sz="2800">
                <a:cs typeface="+mn-cs"/>
              </a:rPr>
              <a:t>Miller and Levine, </a:t>
            </a:r>
            <a:r>
              <a:rPr lang="en-US" sz="2800" i="1">
                <a:cs typeface="+mn-cs"/>
              </a:rPr>
              <a:t>Biology</a:t>
            </a:r>
            <a:r>
              <a:rPr lang="en-US" sz="2800">
                <a:cs typeface="+mn-cs"/>
              </a:rPr>
              <a:t>, 2000, p. 757.</a:t>
            </a:r>
            <a:endParaRPr lang="en-US" sz="2400">
              <a:cs typeface="+mn-cs"/>
            </a:endParaRPr>
          </a:p>
        </p:txBody>
      </p:sp>
      <p:grpSp>
        <p:nvGrpSpPr>
          <p:cNvPr id="9222" name="Group 6"/>
          <p:cNvGrpSpPr>
            <a:grpSpLocks/>
          </p:cNvGrpSpPr>
          <p:nvPr/>
        </p:nvGrpSpPr>
        <p:grpSpPr bwMode="auto">
          <a:xfrm>
            <a:off x="3676650" y="5213350"/>
            <a:ext cx="1558925" cy="1073150"/>
            <a:chOff x="2450" y="3447"/>
            <a:chExt cx="982" cy="676"/>
          </a:xfrm>
        </p:grpSpPr>
        <p:pic>
          <p:nvPicPr>
            <p:cNvPr id="2" name="Picture 7" descr="I'm No Human!">
              <a:hlinkClick r:id="rId2"/>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465" y="3455"/>
              <a:ext cx="967"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8"/>
            <p:cNvSpPr>
              <a:spLocks noChangeArrowheads="1"/>
            </p:cNvSpPr>
            <p:nvPr/>
          </p:nvSpPr>
          <p:spPr bwMode="auto">
            <a:xfrm>
              <a:off x="2450" y="3447"/>
              <a:ext cx="979" cy="676"/>
            </a:xfrm>
            <a:prstGeom prst="rect">
              <a:avLst/>
            </a:prstGeom>
            <a:noFill/>
            <a:ln w="38100">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500"/>
                                        <p:tgtEl>
                                          <p:spTgt spid="9219">
                                            <p:txEl>
                                              <p:pRg st="0" end="0"/>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3000"/>
                                  </p:stCondLst>
                                  <p:childTnLst>
                                    <p:set>
                                      <p:cBhvr>
                                        <p:cTn id="15" dur="1" fill="hold">
                                          <p:stCondLst>
                                            <p:cond delay="0"/>
                                          </p:stCondLst>
                                        </p:cTn>
                                        <p:tgtEl>
                                          <p:spTgt spid="9222"/>
                                        </p:tgtEl>
                                        <p:attrNameLst>
                                          <p:attrName>style.visibility</p:attrName>
                                        </p:attrNameLst>
                                      </p:cBhvr>
                                      <p:to>
                                        <p:strVal val="visible"/>
                                      </p:to>
                                    </p:set>
                                    <p:animEffect transition="in" filter="fade">
                                      <p:cBhvr>
                                        <p:cTn id="16"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1"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pPr eaLnBrk="1" hangingPunct="1">
              <a:defRPr/>
            </a:pPr>
            <a:r>
              <a:rPr lang="en-US" smtClean="0">
                <a:cs typeface="+mj-cs"/>
              </a:rPr>
              <a:t>Ape and Human Footprints</a:t>
            </a:r>
          </a:p>
        </p:txBody>
      </p:sp>
      <p:pic>
        <p:nvPicPr>
          <p:cNvPr id="444419" name="Picture 3" descr="laetoli foo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3350" y="1312863"/>
            <a:ext cx="3171825" cy="4078287"/>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nvGrpSpPr>
          <p:cNvPr id="444420" name="Group 4"/>
          <p:cNvGrpSpPr>
            <a:grpSpLocks/>
          </p:cNvGrpSpPr>
          <p:nvPr/>
        </p:nvGrpSpPr>
        <p:grpSpPr bwMode="auto">
          <a:xfrm>
            <a:off x="644525" y="1319213"/>
            <a:ext cx="3952875" cy="4983162"/>
            <a:chOff x="406" y="831"/>
            <a:chExt cx="2490" cy="3139"/>
          </a:xfrm>
        </p:grpSpPr>
        <p:pic>
          <p:nvPicPr>
            <p:cNvPr id="61446" name="Picture 5" descr="ape and human fe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08" y="831"/>
              <a:ext cx="2488" cy="2511"/>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444422" name="Text Box 6"/>
            <p:cNvSpPr txBox="1">
              <a:spLocks noChangeArrowheads="1"/>
            </p:cNvSpPr>
            <p:nvPr/>
          </p:nvSpPr>
          <p:spPr bwMode="auto">
            <a:xfrm>
              <a:off x="1758" y="3360"/>
              <a:ext cx="1122" cy="61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90000"/>
                </a:lnSpc>
                <a:defRPr/>
              </a:pPr>
              <a:r>
                <a:rPr lang="en-US">
                  <a:cs typeface="+mn-cs"/>
                </a:rPr>
                <a:t>Ape</a:t>
              </a:r>
            </a:p>
            <a:p>
              <a:pPr algn="ctr">
                <a:lnSpc>
                  <a:spcPct val="90000"/>
                </a:lnSpc>
                <a:defRPr/>
              </a:pPr>
              <a:r>
                <a:rPr lang="en-US">
                  <a:cs typeface="+mn-cs"/>
                </a:rPr>
                <a:t>(Lucy)</a:t>
              </a:r>
            </a:p>
          </p:txBody>
        </p:sp>
        <p:sp>
          <p:nvSpPr>
            <p:cNvPr id="444423" name="Text Box 7"/>
            <p:cNvSpPr txBox="1">
              <a:spLocks noChangeArrowheads="1"/>
            </p:cNvSpPr>
            <p:nvPr/>
          </p:nvSpPr>
          <p:spPr bwMode="auto">
            <a:xfrm>
              <a:off x="406" y="3360"/>
              <a:ext cx="1066" cy="365"/>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defRPr/>
              </a:pPr>
              <a:r>
                <a:rPr lang="en-US">
                  <a:cs typeface="+mn-cs"/>
                </a:rPr>
                <a:t>Human</a:t>
              </a:r>
            </a:p>
          </p:txBody>
        </p:sp>
      </p:grpSp>
      <p:sp>
        <p:nvSpPr>
          <p:cNvPr id="444424" name="Freeform 8"/>
          <p:cNvSpPr>
            <a:spLocks/>
          </p:cNvSpPr>
          <p:nvPr/>
        </p:nvSpPr>
        <p:spPr bwMode="auto">
          <a:xfrm>
            <a:off x="6249988" y="2284413"/>
            <a:ext cx="1254125" cy="2965450"/>
          </a:xfrm>
          <a:custGeom>
            <a:avLst/>
            <a:gdLst>
              <a:gd name="T0" fmla="*/ 560 w 696"/>
              <a:gd name="T1" fmla="*/ 1130 h 1694"/>
              <a:gd name="T2" fmla="*/ 572 w 696"/>
              <a:gd name="T3" fmla="*/ 1006 h 1694"/>
              <a:gd name="T4" fmla="*/ 620 w 696"/>
              <a:gd name="T5" fmla="*/ 826 h 1694"/>
              <a:gd name="T6" fmla="*/ 636 w 696"/>
              <a:gd name="T7" fmla="*/ 778 h 1694"/>
              <a:gd name="T8" fmla="*/ 660 w 696"/>
              <a:gd name="T9" fmla="*/ 742 h 1694"/>
              <a:gd name="T10" fmla="*/ 672 w 696"/>
              <a:gd name="T11" fmla="*/ 718 h 1694"/>
              <a:gd name="T12" fmla="*/ 680 w 696"/>
              <a:gd name="T13" fmla="*/ 694 h 1694"/>
              <a:gd name="T14" fmla="*/ 696 w 696"/>
              <a:gd name="T15" fmla="*/ 610 h 1694"/>
              <a:gd name="T16" fmla="*/ 692 w 696"/>
              <a:gd name="T17" fmla="*/ 518 h 1694"/>
              <a:gd name="T18" fmla="*/ 684 w 696"/>
              <a:gd name="T19" fmla="*/ 478 h 1694"/>
              <a:gd name="T20" fmla="*/ 620 w 696"/>
              <a:gd name="T21" fmla="*/ 278 h 1694"/>
              <a:gd name="T22" fmla="*/ 588 w 696"/>
              <a:gd name="T23" fmla="*/ 246 h 1694"/>
              <a:gd name="T24" fmla="*/ 568 w 696"/>
              <a:gd name="T25" fmla="*/ 230 h 1694"/>
              <a:gd name="T26" fmla="*/ 560 w 696"/>
              <a:gd name="T27" fmla="*/ 218 h 1694"/>
              <a:gd name="T28" fmla="*/ 548 w 696"/>
              <a:gd name="T29" fmla="*/ 210 h 1694"/>
              <a:gd name="T30" fmla="*/ 520 w 696"/>
              <a:gd name="T31" fmla="*/ 162 h 1694"/>
              <a:gd name="T32" fmla="*/ 496 w 696"/>
              <a:gd name="T33" fmla="*/ 146 h 1694"/>
              <a:gd name="T34" fmla="*/ 464 w 696"/>
              <a:gd name="T35" fmla="*/ 118 h 1694"/>
              <a:gd name="T36" fmla="*/ 440 w 696"/>
              <a:gd name="T37" fmla="*/ 102 h 1694"/>
              <a:gd name="T38" fmla="*/ 428 w 696"/>
              <a:gd name="T39" fmla="*/ 94 h 1694"/>
              <a:gd name="T40" fmla="*/ 396 w 696"/>
              <a:gd name="T41" fmla="*/ 66 h 1694"/>
              <a:gd name="T42" fmla="*/ 352 w 696"/>
              <a:gd name="T43" fmla="*/ 34 h 1694"/>
              <a:gd name="T44" fmla="*/ 268 w 696"/>
              <a:gd name="T45" fmla="*/ 2 h 1694"/>
              <a:gd name="T46" fmla="*/ 232 w 696"/>
              <a:gd name="T47" fmla="*/ 10 h 1694"/>
              <a:gd name="T48" fmla="*/ 216 w 696"/>
              <a:gd name="T49" fmla="*/ 46 h 1694"/>
              <a:gd name="T50" fmla="*/ 208 w 696"/>
              <a:gd name="T51" fmla="*/ 86 h 1694"/>
              <a:gd name="T52" fmla="*/ 200 w 696"/>
              <a:gd name="T53" fmla="*/ 110 h 1694"/>
              <a:gd name="T54" fmla="*/ 208 w 696"/>
              <a:gd name="T55" fmla="*/ 134 h 1694"/>
              <a:gd name="T56" fmla="*/ 212 w 696"/>
              <a:gd name="T57" fmla="*/ 146 h 1694"/>
              <a:gd name="T58" fmla="*/ 208 w 696"/>
              <a:gd name="T59" fmla="*/ 194 h 1694"/>
              <a:gd name="T60" fmla="*/ 200 w 696"/>
              <a:gd name="T61" fmla="*/ 218 h 1694"/>
              <a:gd name="T62" fmla="*/ 168 w 696"/>
              <a:gd name="T63" fmla="*/ 110 h 1694"/>
              <a:gd name="T64" fmla="*/ 160 w 696"/>
              <a:gd name="T65" fmla="*/ 86 h 1694"/>
              <a:gd name="T66" fmla="*/ 136 w 696"/>
              <a:gd name="T67" fmla="*/ 70 h 1694"/>
              <a:gd name="T68" fmla="*/ 88 w 696"/>
              <a:gd name="T69" fmla="*/ 82 h 1694"/>
              <a:gd name="T70" fmla="*/ 64 w 696"/>
              <a:gd name="T71" fmla="*/ 98 h 1694"/>
              <a:gd name="T72" fmla="*/ 36 w 696"/>
              <a:gd name="T73" fmla="*/ 142 h 1694"/>
              <a:gd name="T74" fmla="*/ 8 w 696"/>
              <a:gd name="T75" fmla="*/ 230 h 1694"/>
              <a:gd name="T76" fmla="*/ 24 w 696"/>
              <a:gd name="T77" fmla="*/ 522 h 1694"/>
              <a:gd name="T78" fmla="*/ 4 w 696"/>
              <a:gd name="T79" fmla="*/ 734 h 1694"/>
              <a:gd name="T80" fmla="*/ 12 w 696"/>
              <a:gd name="T81" fmla="*/ 938 h 1694"/>
              <a:gd name="T82" fmla="*/ 16 w 696"/>
              <a:gd name="T83" fmla="*/ 1034 h 1694"/>
              <a:gd name="T84" fmla="*/ 20 w 696"/>
              <a:gd name="T85" fmla="*/ 1206 h 1694"/>
              <a:gd name="T86" fmla="*/ 64 w 696"/>
              <a:gd name="T87" fmla="*/ 1542 h 1694"/>
              <a:gd name="T88" fmla="*/ 96 w 696"/>
              <a:gd name="T89" fmla="*/ 1634 h 1694"/>
              <a:gd name="T90" fmla="*/ 228 w 696"/>
              <a:gd name="T91" fmla="*/ 1686 h 1694"/>
              <a:gd name="T92" fmla="*/ 396 w 696"/>
              <a:gd name="T93" fmla="*/ 1658 h 1694"/>
              <a:gd name="T94" fmla="*/ 432 w 696"/>
              <a:gd name="T95" fmla="*/ 1634 h 1694"/>
              <a:gd name="T96" fmla="*/ 456 w 696"/>
              <a:gd name="T97" fmla="*/ 1618 h 1694"/>
              <a:gd name="T98" fmla="*/ 480 w 696"/>
              <a:gd name="T99" fmla="*/ 1586 h 1694"/>
              <a:gd name="T100" fmla="*/ 508 w 696"/>
              <a:gd name="T101" fmla="*/ 1526 h 1694"/>
              <a:gd name="T102" fmla="*/ 540 w 696"/>
              <a:gd name="T103" fmla="*/ 1398 h 1694"/>
              <a:gd name="T104" fmla="*/ 564 w 696"/>
              <a:gd name="T105" fmla="*/ 1206 h 1694"/>
              <a:gd name="T106" fmla="*/ 560 w 696"/>
              <a:gd name="T107" fmla="*/ 113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694">
                <a:moveTo>
                  <a:pt x="560" y="1130"/>
                </a:moveTo>
                <a:cubicBezTo>
                  <a:pt x="570" y="1089"/>
                  <a:pt x="567" y="1048"/>
                  <a:pt x="572" y="1006"/>
                </a:cubicBezTo>
                <a:cubicBezTo>
                  <a:pt x="580" y="946"/>
                  <a:pt x="604" y="885"/>
                  <a:pt x="620" y="826"/>
                </a:cubicBezTo>
                <a:cubicBezTo>
                  <a:pt x="623" y="816"/>
                  <a:pt x="629" y="788"/>
                  <a:pt x="636" y="778"/>
                </a:cubicBezTo>
                <a:cubicBezTo>
                  <a:pt x="644" y="766"/>
                  <a:pt x="655" y="756"/>
                  <a:pt x="660" y="742"/>
                </a:cubicBezTo>
                <a:cubicBezTo>
                  <a:pt x="675" y="698"/>
                  <a:pt x="651" y="765"/>
                  <a:pt x="672" y="718"/>
                </a:cubicBezTo>
                <a:cubicBezTo>
                  <a:pt x="675" y="710"/>
                  <a:pt x="680" y="694"/>
                  <a:pt x="680" y="694"/>
                </a:cubicBezTo>
                <a:cubicBezTo>
                  <a:pt x="684" y="665"/>
                  <a:pt x="691" y="639"/>
                  <a:pt x="696" y="610"/>
                </a:cubicBezTo>
                <a:cubicBezTo>
                  <a:pt x="695" y="579"/>
                  <a:pt x="695" y="549"/>
                  <a:pt x="692" y="518"/>
                </a:cubicBezTo>
                <a:cubicBezTo>
                  <a:pt x="691" y="504"/>
                  <a:pt x="684" y="478"/>
                  <a:pt x="684" y="478"/>
                </a:cubicBezTo>
                <a:cubicBezTo>
                  <a:pt x="680" y="429"/>
                  <a:pt x="667" y="309"/>
                  <a:pt x="620" y="278"/>
                </a:cubicBezTo>
                <a:cubicBezTo>
                  <a:pt x="611" y="264"/>
                  <a:pt x="602" y="255"/>
                  <a:pt x="588" y="246"/>
                </a:cubicBezTo>
                <a:cubicBezTo>
                  <a:pt x="565" y="212"/>
                  <a:pt x="596" y="252"/>
                  <a:pt x="568" y="230"/>
                </a:cubicBezTo>
                <a:cubicBezTo>
                  <a:pt x="564" y="227"/>
                  <a:pt x="563" y="221"/>
                  <a:pt x="560" y="218"/>
                </a:cubicBezTo>
                <a:cubicBezTo>
                  <a:pt x="557" y="215"/>
                  <a:pt x="552" y="213"/>
                  <a:pt x="548" y="210"/>
                </a:cubicBezTo>
                <a:cubicBezTo>
                  <a:pt x="542" y="191"/>
                  <a:pt x="536" y="176"/>
                  <a:pt x="520" y="162"/>
                </a:cubicBezTo>
                <a:cubicBezTo>
                  <a:pt x="513" y="156"/>
                  <a:pt x="496" y="146"/>
                  <a:pt x="496" y="146"/>
                </a:cubicBezTo>
                <a:cubicBezTo>
                  <a:pt x="487" y="133"/>
                  <a:pt x="476" y="128"/>
                  <a:pt x="464" y="118"/>
                </a:cubicBezTo>
                <a:cubicBezTo>
                  <a:pt x="456" y="112"/>
                  <a:pt x="448" y="107"/>
                  <a:pt x="440" y="102"/>
                </a:cubicBezTo>
                <a:cubicBezTo>
                  <a:pt x="436" y="99"/>
                  <a:pt x="428" y="94"/>
                  <a:pt x="428" y="94"/>
                </a:cubicBezTo>
                <a:cubicBezTo>
                  <a:pt x="420" y="82"/>
                  <a:pt x="396" y="66"/>
                  <a:pt x="396" y="66"/>
                </a:cubicBezTo>
                <a:cubicBezTo>
                  <a:pt x="385" y="49"/>
                  <a:pt x="371" y="40"/>
                  <a:pt x="352" y="34"/>
                </a:cubicBezTo>
                <a:cubicBezTo>
                  <a:pt x="336" y="10"/>
                  <a:pt x="294" y="5"/>
                  <a:pt x="268" y="2"/>
                </a:cubicBezTo>
                <a:cubicBezTo>
                  <a:pt x="256" y="4"/>
                  <a:pt x="239" y="0"/>
                  <a:pt x="232" y="10"/>
                </a:cubicBezTo>
                <a:cubicBezTo>
                  <a:pt x="224" y="21"/>
                  <a:pt x="223" y="35"/>
                  <a:pt x="216" y="46"/>
                </a:cubicBezTo>
                <a:cubicBezTo>
                  <a:pt x="213" y="62"/>
                  <a:pt x="212" y="71"/>
                  <a:pt x="208" y="86"/>
                </a:cubicBezTo>
                <a:cubicBezTo>
                  <a:pt x="206" y="94"/>
                  <a:pt x="200" y="110"/>
                  <a:pt x="200" y="110"/>
                </a:cubicBezTo>
                <a:cubicBezTo>
                  <a:pt x="203" y="118"/>
                  <a:pt x="205" y="126"/>
                  <a:pt x="208" y="134"/>
                </a:cubicBezTo>
                <a:cubicBezTo>
                  <a:pt x="209" y="138"/>
                  <a:pt x="212" y="146"/>
                  <a:pt x="212" y="146"/>
                </a:cubicBezTo>
                <a:cubicBezTo>
                  <a:pt x="211" y="162"/>
                  <a:pt x="211" y="178"/>
                  <a:pt x="208" y="194"/>
                </a:cubicBezTo>
                <a:cubicBezTo>
                  <a:pt x="207" y="202"/>
                  <a:pt x="200" y="218"/>
                  <a:pt x="200" y="218"/>
                </a:cubicBezTo>
                <a:cubicBezTo>
                  <a:pt x="174" y="201"/>
                  <a:pt x="176" y="142"/>
                  <a:pt x="168" y="110"/>
                </a:cubicBezTo>
                <a:cubicBezTo>
                  <a:pt x="166" y="102"/>
                  <a:pt x="163" y="94"/>
                  <a:pt x="160" y="86"/>
                </a:cubicBezTo>
                <a:cubicBezTo>
                  <a:pt x="157" y="77"/>
                  <a:pt x="136" y="70"/>
                  <a:pt x="136" y="70"/>
                </a:cubicBezTo>
                <a:cubicBezTo>
                  <a:pt x="104" y="75"/>
                  <a:pt x="120" y="71"/>
                  <a:pt x="88" y="82"/>
                </a:cubicBezTo>
                <a:cubicBezTo>
                  <a:pt x="79" y="85"/>
                  <a:pt x="64" y="98"/>
                  <a:pt x="64" y="98"/>
                </a:cubicBezTo>
                <a:cubicBezTo>
                  <a:pt x="52" y="115"/>
                  <a:pt x="54" y="130"/>
                  <a:pt x="36" y="142"/>
                </a:cubicBezTo>
                <a:cubicBezTo>
                  <a:pt x="26" y="171"/>
                  <a:pt x="15" y="200"/>
                  <a:pt x="8" y="230"/>
                </a:cubicBezTo>
                <a:cubicBezTo>
                  <a:pt x="2" y="329"/>
                  <a:pt x="18" y="423"/>
                  <a:pt x="24" y="522"/>
                </a:cubicBezTo>
                <a:cubicBezTo>
                  <a:pt x="18" y="593"/>
                  <a:pt x="13" y="664"/>
                  <a:pt x="4" y="734"/>
                </a:cubicBezTo>
                <a:cubicBezTo>
                  <a:pt x="0" y="804"/>
                  <a:pt x="8" y="868"/>
                  <a:pt x="12" y="938"/>
                </a:cubicBezTo>
                <a:cubicBezTo>
                  <a:pt x="8" y="971"/>
                  <a:pt x="9" y="1001"/>
                  <a:pt x="16" y="1034"/>
                </a:cubicBezTo>
                <a:cubicBezTo>
                  <a:pt x="17" y="1091"/>
                  <a:pt x="18" y="1149"/>
                  <a:pt x="20" y="1206"/>
                </a:cubicBezTo>
                <a:cubicBezTo>
                  <a:pt x="23" y="1315"/>
                  <a:pt x="34" y="1436"/>
                  <a:pt x="64" y="1542"/>
                </a:cubicBezTo>
                <a:cubicBezTo>
                  <a:pt x="72" y="1569"/>
                  <a:pt x="74" y="1615"/>
                  <a:pt x="96" y="1634"/>
                </a:cubicBezTo>
                <a:cubicBezTo>
                  <a:pt x="134" y="1667"/>
                  <a:pt x="179" y="1680"/>
                  <a:pt x="228" y="1686"/>
                </a:cubicBezTo>
                <a:cubicBezTo>
                  <a:pt x="252" y="1694"/>
                  <a:pt x="364" y="1680"/>
                  <a:pt x="396" y="1658"/>
                </a:cubicBezTo>
                <a:cubicBezTo>
                  <a:pt x="408" y="1650"/>
                  <a:pt x="420" y="1642"/>
                  <a:pt x="432" y="1634"/>
                </a:cubicBezTo>
                <a:cubicBezTo>
                  <a:pt x="440" y="1629"/>
                  <a:pt x="456" y="1618"/>
                  <a:pt x="456" y="1618"/>
                </a:cubicBezTo>
                <a:cubicBezTo>
                  <a:pt x="461" y="1602"/>
                  <a:pt x="472" y="1601"/>
                  <a:pt x="480" y="1586"/>
                </a:cubicBezTo>
                <a:cubicBezTo>
                  <a:pt x="490" y="1567"/>
                  <a:pt x="501" y="1546"/>
                  <a:pt x="508" y="1526"/>
                </a:cubicBezTo>
                <a:cubicBezTo>
                  <a:pt x="514" y="1482"/>
                  <a:pt x="532" y="1441"/>
                  <a:pt x="540" y="1398"/>
                </a:cubicBezTo>
                <a:cubicBezTo>
                  <a:pt x="552" y="1334"/>
                  <a:pt x="551" y="1269"/>
                  <a:pt x="564" y="1206"/>
                </a:cubicBezTo>
                <a:cubicBezTo>
                  <a:pt x="560" y="1143"/>
                  <a:pt x="560" y="1169"/>
                  <a:pt x="560" y="1130"/>
                </a:cubicBezTo>
                <a:close/>
              </a:path>
            </a:pathLst>
          </a:custGeom>
          <a:noFill/>
          <a:ln w="1016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44425" name="Text Box 9"/>
          <p:cNvSpPr txBox="1">
            <a:spLocks noChangeArrowheads="1"/>
          </p:cNvSpPr>
          <p:nvPr/>
        </p:nvSpPr>
        <p:spPr bwMode="auto">
          <a:xfrm>
            <a:off x="4949825" y="5400675"/>
            <a:ext cx="3352800" cy="519113"/>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a:cs typeface="+mn-cs"/>
              </a:rPr>
              <a:t>Laetoli footprint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44420"/>
                                        </p:tgtEl>
                                        <p:attrNameLst>
                                          <p:attrName>style.visibility</p:attrName>
                                        </p:attrNameLst>
                                      </p:cBhvr>
                                      <p:to>
                                        <p:strVal val="visible"/>
                                      </p:to>
                                    </p:set>
                                    <p:animEffect transition="in" filter="fade">
                                      <p:cBhvr>
                                        <p:cTn id="7" dur="500"/>
                                        <p:tgtEl>
                                          <p:spTgt spid="444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4419"/>
                                        </p:tgtEl>
                                        <p:attrNameLst>
                                          <p:attrName>style.visibility</p:attrName>
                                        </p:attrNameLst>
                                      </p:cBhvr>
                                      <p:to>
                                        <p:strVal val="visible"/>
                                      </p:to>
                                    </p:set>
                                    <p:animEffect transition="in" filter="fade">
                                      <p:cBhvr>
                                        <p:cTn id="12" dur="500"/>
                                        <p:tgtEl>
                                          <p:spTgt spid="444419"/>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44425"/>
                                        </p:tgtEl>
                                        <p:attrNameLst>
                                          <p:attrName>style.visibility</p:attrName>
                                        </p:attrNameLst>
                                      </p:cBhvr>
                                      <p:to>
                                        <p:strVal val="visible"/>
                                      </p:to>
                                    </p:set>
                                    <p:animEffect transition="in" filter="fade">
                                      <p:cBhvr>
                                        <p:cTn id="16" dur="500"/>
                                        <p:tgtEl>
                                          <p:spTgt spid="444425"/>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444424"/>
                                        </p:tgtEl>
                                        <p:attrNameLst>
                                          <p:attrName>style.visibility</p:attrName>
                                        </p:attrNameLst>
                                      </p:cBhvr>
                                      <p:to>
                                        <p:strVal val="visible"/>
                                      </p:to>
                                    </p:set>
                                    <p:animEffect transition="in" filter="wipe(down)">
                                      <p:cBhvr>
                                        <p:cTn id="20" dur="1000"/>
                                        <p:tgtEl>
                                          <p:spTgt spid="444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pPr eaLnBrk="1" hangingPunct="1">
              <a:defRPr/>
            </a:pPr>
            <a:r>
              <a:rPr lang="en-US" smtClean="0">
                <a:cs typeface="+mj-cs"/>
              </a:rPr>
              <a:t>Footprints and Real Evidence</a:t>
            </a:r>
          </a:p>
        </p:txBody>
      </p:sp>
      <p:sp>
        <p:nvSpPr>
          <p:cNvPr id="446467" name="Rectangle 3"/>
          <p:cNvSpPr>
            <a:spLocks noGrp="1" noChangeArrowheads="1"/>
          </p:cNvSpPr>
          <p:nvPr>
            <p:ph type="body" idx="1"/>
          </p:nvPr>
        </p:nvSpPr>
        <p:spPr>
          <a:xfrm>
            <a:off x="868363" y="2579688"/>
            <a:ext cx="7407275" cy="1325562"/>
          </a:xfrm>
        </p:spPr>
        <p:txBody>
          <a:bodyPr/>
          <a:lstStyle/>
          <a:p>
            <a:pPr marL="0" indent="0" eaLnBrk="1" hangingPunct="1">
              <a:buFont typeface="Wingdings" charset="0"/>
              <a:buNone/>
              <a:defRPr/>
            </a:pPr>
            <a:r>
              <a:rPr lang="ja-JP" altLang="en-US" sz="3600" smtClean="0">
                <a:latin typeface="Arial"/>
                <a:cs typeface="+mn-cs"/>
              </a:rPr>
              <a:t>“</a:t>
            </a:r>
            <a:r>
              <a:rPr lang="en-US" sz="3600" smtClean="0">
                <a:cs typeface="+mn-cs"/>
              </a:rPr>
              <a:t>Indistinguishable from those of habitually barefoot </a:t>
            </a:r>
            <a:r>
              <a:rPr lang="en-US" sz="3600" i="1" smtClean="0">
                <a:cs typeface="+mn-cs"/>
              </a:rPr>
              <a:t>Homo sapiens</a:t>
            </a:r>
            <a:r>
              <a:rPr lang="en-US" sz="3600" smtClean="0">
                <a:cs typeface="+mn-cs"/>
              </a:rPr>
              <a:t>.</a:t>
            </a:r>
            <a:r>
              <a:rPr lang="ja-JP" altLang="en-US" sz="3600" smtClean="0">
                <a:latin typeface="Arial"/>
                <a:cs typeface="+mn-cs"/>
              </a:rPr>
              <a:t>”</a:t>
            </a:r>
            <a:endParaRPr lang="en-US" sz="3600" smtClean="0">
              <a:cs typeface="+mn-cs"/>
            </a:endParaRPr>
          </a:p>
        </p:txBody>
      </p:sp>
      <p:sp>
        <p:nvSpPr>
          <p:cNvPr id="446468" name="Text Box 4"/>
          <p:cNvSpPr txBox="1">
            <a:spLocks noChangeArrowheads="1"/>
          </p:cNvSpPr>
          <p:nvPr/>
        </p:nvSpPr>
        <p:spPr bwMode="auto">
          <a:xfrm>
            <a:off x="503238" y="1082675"/>
            <a:ext cx="8245475" cy="1373188"/>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a:cs typeface="+mn-cs"/>
              </a:rPr>
              <a:t>Russell Tuttle, </a:t>
            </a:r>
            <a:r>
              <a:rPr lang="ja-JP" altLang="en-US" sz="2800">
                <a:latin typeface="Arial"/>
                <a:cs typeface="+mn-cs"/>
              </a:rPr>
              <a:t>“</a:t>
            </a:r>
            <a:r>
              <a:rPr lang="en-US" sz="2800">
                <a:cs typeface="+mn-cs"/>
              </a:rPr>
              <a:t>The Pattern of Little Feet,</a:t>
            </a:r>
            <a:r>
              <a:rPr lang="ja-JP" altLang="en-US" sz="2800">
                <a:latin typeface="Arial"/>
                <a:cs typeface="+mn-cs"/>
              </a:rPr>
              <a:t>”</a:t>
            </a:r>
            <a:r>
              <a:rPr lang="en-US" sz="2800">
                <a:cs typeface="+mn-cs"/>
              </a:rPr>
              <a:t> </a:t>
            </a:r>
            <a:r>
              <a:rPr lang="en-US" sz="2800" i="1">
                <a:cs typeface="+mn-cs"/>
              </a:rPr>
              <a:t>American Journal of Physical Anthropology</a:t>
            </a:r>
            <a:r>
              <a:rPr lang="en-US" sz="2800">
                <a:cs typeface="+mn-cs"/>
              </a:rPr>
              <a:t>, Feb 1989, p. 316.</a:t>
            </a:r>
          </a:p>
        </p:txBody>
      </p:sp>
      <p:pic>
        <p:nvPicPr>
          <p:cNvPr id="446469" name="Picture 5" descr="laetoli foo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19288" y="3932238"/>
            <a:ext cx="2201862" cy="2509837"/>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nvGrpSpPr>
          <p:cNvPr id="446470" name="Group 6"/>
          <p:cNvGrpSpPr>
            <a:grpSpLocks/>
          </p:cNvGrpSpPr>
          <p:nvPr/>
        </p:nvGrpSpPr>
        <p:grpSpPr bwMode="auto">
          <a:xfrm>
            <a:off x="5024438" y="3898900"/>
            <a:ext cx="2554287" cy="2555875"/>
            <a:chOff x="1874" y="1222"/>
            <a:chExt cx="2240" cy="2241"/>
          </a:xfrm>
        </p:grpSpPr>
        <p:grpSp>
          <p:nvGrpSpPr>
            <p:cNvPr id="62470" name="Group 7"/>
            <p:cNvGrpSpPr>
              <a:grpSpLocks/>
            </p:cNvGrpSpPr>
            <p:nvPr/>
          </p:nvGrpSpPr>
          <p:grpSpPr bwMode="auto">
            <a:xfrm>
              <a:off x="1891" y="1222"/>
              <a:ext cx="2220" cy="2241"/>
              <a:chOff x="3509" y="1121"/>
              <a:chExt cx="1791" cy="1812"/>
            </a:xfrm>
          </p:grpSpPr>
          <p:pic>
            <p:nvPicPr>
              <p:cNvPr id="62472" name="Picture 8" descr="004 Chimp-man feet"/>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9" y="1121"/>
                <a:ext cx="1785"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3" name="Group 9"/>
              <p:cNvGrpSpPr>
                <a:grpSpLocks/>
              </p:cNvGrpSpPr>
              <p:nvPr/>
            </p:nvGrpSpPr>
            <p:grpSpPr bwMode="auto">
              <a:xfrm>
                <a:off x="4109" y="2408"/>
                <a:ext cx="526" cy="454"/>
                <a:chOff x="4109" y="2408"/>
                <a:chExt cx="526" cy="454"/>
              </a:xfrm>
            </p:grpSpPr>
            <p:sp>
              <p:nvSpPr>
                <p:cNvPr id="446474" name="Rectangle 10"/>
                <p:cNvSpPr>
                  <a:spLocks noChangeArrowheads="1"/>
                </p:cNvSpPr>
                <p:nvPr/>
              </p:nvSpPr>
              <p:spPr bwMode="auto">
                <a:xfrm>
                  <a:off x="4242" y="2652"/>
                  <a:ext cx="393" cy="2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46475" name="Rectangle 11"/>
                <p:cNvSpPr>
                  <a:spLocks noChangeArrowheads="1"/>
                </p:cNvSpPr>
                <p:nvPr/>
              </p:nvSpPr>
              <p:spPr bwMode="auto">
                <a:xfrm>
                  <a:off x="4109" y="2409"/>
                  <a:ext cx="393" cy="2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46476" name="Rectangle 12"/>
              <p:cNvSpPr>
                <a:spLocks noChangeArrowheads="1"/>
              </p:cNvSpPr>
              <p:nvPr/>
            </p:nvSpPr>
            <p:spPr bwMode="auto">
              <a:xfrm>
                <a:off x="3989" y="2868"/>
                <a:ext cx="1311" cy="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46477" name="Rectangle 13"/>
              <p:cNvSpPr>
                <a:spLocks noChangeArrowheads="1"/>
              </p:cNvSpPr>
              <p:nvPr/>
            </p:nvSpPr>
            <p:spPr bwMode="auto">
              <a:xfrm>
                <a:off x="3513" y="2871"/>
                <a:ext cx="189" cy="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46478" name="Rectangle 14"/>
            <p:cNvSpPr>
              <a:spLocks noChangeArrowheads="1"/>
            </p:cNvSpPr>
            <p:nvPr/>
          </p:nvSpPr>
          <p:spPr bwMode="auto">
            <a:xfrm>
              <a:off x="1874" y="1225"/>
              <a:ext cx="2240" cy="2231"/>
            </a:xfrm>
            <a:prstGeom prst="rect">
              <a:avLst/>
            </a:prstGeom>
            <a:noFill/>
            <a:ln w="38100">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6468"/>
                                        </p:tgtEl>
                                        <p:attrNameLst>
                                          <p:attrName>style.visibility</p:attrName>
                                        </p:attrNameLst>
                                      </p:cBhvr>
                                      <p:to>
                                        <p:strVal val="visible"/>
                                      </p:to>
                                    </p:set>
                                    <p:animEffect transition="in" filter="fade">
                                      <p:cBhvr>
                                        <p:cTn id="7" dur="500"/>
                                        <p:tgtEl>
                                          <p:spTgt spid="44646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46469"/>
                                        </p:tgtEl>
                                        <p:attrNameLst>
                                          <p:attrName>style.visibility</p:attrName>
                                        </p:attrNameLst>
                                      </p:cBhvr>
                                      <p:to>
                                        <p:strVal val="visible"/>
                                      </p:to>
                                    </p:set>
                                    <p:animEffect transition="in" filter="fade">
                                      <p:cBhvr>
                                        <p:cTn id="11" dur="500"/>
                                        <p:tgtEl>
                                          <p:spTgt spid="44646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6470"/>
                                        </p:tgtEl>
                                        <p:attrNameLst>
                                          <p:attrName>style.visibility</p:attrName>
                                        </p:attrNameLst>
                                      </p:cBhvr>
                                      <p:to>
                                        <p:strVal val="visible"/>
                                      </p:to>
                                    </p:set>
                                    <p:animEffect transition="in" filter="fade">
                                      <p:cBhvr>
                                        <p:cTn id="15" dur="500"/>
                                        <p:tgtEl>
                                          <p:spTgt spid="4464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6467">
                                            <p:txEl>
                                              <p:pRg st="0" end="0"/>
                                            </p:txEl>
                                          </p:spTgt>
                                        </p:tgtEl>
                                        <p:attrNameLst>
                                          <p:attrName>style.visibility</p:attrName>
                                        </p:attrNameLst>
                                      </p:cBhvr>
                                      <p:to>
                                        <p:strVal val="visible"/>
                                      </p:to>
                                    </p:set>
                                    <p:animEffect transition="in" filter="fade">
                                      <p:cBhvr>
                                        <p:cTn id="20" dur="500"/>
                                        <p:tgtEl>
                                          <p:spTgt spid="446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p:bldP spid="44646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pPr eaLnBrk="1" hangingPunct="1">
              <a:defRPr/>
            </a:pPr>
            <a:r>
              <a:rPr lang="en-US" sz="4400" smtClean="0">
                <a:cs typeface="+mj-cs"/>
              </a:rPr>
              <a:t>Anatomy of Australopithecines</a:t>
            </a:r>
          </a:p>
        </p:txBody>
      </p:sp>
      <p:sp>
        <p:nvSpPr>
          <p:cNvPr id="448515" name="Rectangle 3"/>
          <p:cNvSpPr>
            <a:spLocks noGrp="1" noChangeArrowheads="1"/>
          </p:cNvSpPr>
          <p:nvPr>
            <p:ph type="body" idx="1"/>
          </p:nvPr>
        </p:nvSpPr>
        <p:spPr>
          <a:xfrm>
            <a:off x="430213" y="2827338"/>
            <a:ext cx="8229600" cy="3335337"/>
          </a:xfrm>
        </p:spPr>
        <p:txBody>
          <a:bodyPr/>
          <a:lstStyle/>
          <a:p>
            <a:pPr marL="0" indent="0" eaLnBrk="1" hangingPunct="1">
              <a:buFont typeface="Wingdings" charset="0"/>
              <a:buNone/>
              <a:defRPr/>
            </a:pPr>
            <a:r>
              <a:rPr lang="ja-JP" altLang="en-US" sz="3600" smtClean="0">
                <a:latin typeface="Arial"/>
                <a:cs typeface="+mn-cs"/>
              </a:rPr>
              <a:t>“</a:t>
            </a:r>
            <a:r>
              <a:rPr lang="en-US" sz="3600" smtClean="0">
                <a:cs typeface="+mn-cs"/>
              </a:rPr>
              <a:t>…anatomist Dr Charles Oxnard has shown that the big toe actually sticks out as in chimpanzees.</a:t>
            </a:r>
            <a:r>
              <a:rPr lang="ja-JP" altLang="en-US" sz="3600" smtClean="0">
                <a:latin typeface="Arial"/>
                <a:cs typeface="+mn-cs"/>
              </a:rPr>
              <a:t>”</a:t>
            </a:r>
            <a:r>
              <a:rPr lang="en-US" sz="3600" smtClean="0">
                <a:cs typeface="+mn-cs"/>
              </a:rPr>
              <a:t> </a:t>
            </a:r>
          </a:p>
        </p:txBody>
      </p:sp>
      <p:sp>
        <p:nvSpPr>
          <p:cNvPr id="448516" name="Text Box 4"/>
          <p:cNvSpPr txBox="1">
            <a:spLocks noChangeArrowheads="1"/>
          </p:cNvSpPr>
          <p:nvPr/>
        </p:nvSpPr>
        <p:spPr bwMode="auto">
          <a:xfrm>
            <a:off x="349250" y="1204913"/>
            <a:ext cx="8591550" cy="1311275"/>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a:cs typeface="+mn-cs"/>
              </a:rPr>
              <a:t>David Catchpoole, Ph.D., </a:t>
            </a:r>
            <a:r>
              <a:rPr lang="ja-JP" altLang="en-US" sz="2800">
                <a:latin typeface="Arial"/>
                <a:cs typeface="+mn-cs"/>
              </a:rPr>
              <a:t>“</a:t>
            </a:r>
            <a:r>
              <a:rPr lang="en-US" sz="2800">
                <a:cs typeface="+mn-cs"/>
              </a:rPr>
              <a:t>New evidence: Lucy was a knuckle-walker</a:t>
            </a:r>
            <a:r>
              <a:rPr lang="ja-JP" altLang="en-US" sz="2800">
                <a:latin typeface="Arial"/>
                <a:cs typeface="+mn-cs"/>
              </a:rPr>
              <a:t>”</a:t>
            </a:r>
            <a:r>
              <a:rPr lang="en-US" sz="2800">
                <a:cs typeface="+mn-cs"/>
              </a:rPr>
              <a:t>, </a:t>
            </a:r>
            <a:r>
              <a:rPr lang="en-US" sz="2400">
                <a:cs typeface="+mn-cs"/>
              </a:rPr>
              <a:t>www.answersingenesis.org/docs2/4256news5-5-2000.asp</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8516"/>
                                        </p:tgtEl>
                                        <p:attrNameLst>
                                          <p:attrName>style.visibility</p:attrName>
                                        </p:attrNameLst>
                                      </p:cBhvr>
                                      <p:to>
                                        <p:strVal val="visible"/>
                                      </p:to>
                                    </p:set>
                                    <p:animEffect transition="in" filter="fade">
                                      <p:cBhvr>
                                        <p:cTn id="7" dur="500"/>
                                        <p:tgtEl>
                                          <p:spTgt spid="448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8515"/>
                                        </p:tgtEl>
                                        <p:attrNameLst>
                                          <p:attrName>style.visibility</p:attrName>
                                        </p:attrNameLst>
                                      </p:cBhvr>
                                      <p:to>
                                        <p:strVal val="visible"/>
                                      </p:to>
                                    </p:set>
                                    <p:animEffect transition="in" filter="fade">
                                      <p:cBhvr>
                                        <p:cTn id="12" dur="500"/>
                                        <p:tgtEl>
                                          <p:spTgt spid="448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p:bldP spid="4485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eaLnBrk="1" hangingPunct="1">
              <a:defRPr/>
            </a:pPr>
            <a:r>
              <a:rPr lang="en-US" smtClean="0">
                <a:cs typeface="+mj-cs"/>
              </a:rPr>
              <a:t>Lucy: Saint Louis Museum</a:t>
            </a:r>
          </a:p>
        </p:txBody>
      </p:sp>
      <p:graphicFrame>
        <p:nvGraphicFramePr>
          <p:cNvPr id="64514" name="Object 3"/>
          <p:cNvGraphicFramePr>
            <a:graphicFrameLocks noChangeAspect="1"/>
          </p:cNvGraphicFramePr>
          <p:nvPr/>
        </p:nvGraphicFramePr>
        <p:xfrm>
          <a:off x="500063" y="1466850"/>
          <a:ext cx="2244725" cy="4979988"/>
        </p:xfrm>
        <a:graphic>
          <a:graphicData uri="http://schemas.openxmlformats.org/presentationml/2006/ole">
            <mc:AlternateContent xmlns:mc="http://schemas.openxmlformats.org/markup-compatibility/2006">
              <mc:Choice xmlns:v="urn:schemas-microsoft-com:vml" Requires="v">
                <p:oleObj spid="_x0000_s64519" name="Photo Editor Photo" r:id="rId3" imgW="4439270" imgH="6609524" progId="MSPhotoEd.3">
                  <p:embed/>
                </p:oleObj>
              </mc:Choice>
              <mc:Fallback>
                <p:oleObj name="Photo Editor Photo" r:id="rId3" imgW="4439270" imgH="6609524" progId="MSPhotoEd.3">
                  <p:embed/>
                  <p:pic>
                    <p:nvPicPr>
                      <p:cNvPr id="0" name="Object 3"/>
                      <p:cNvPicPr>
                        <a:picLocks noChangeAspect="1" noChangeArrowheads="1"/>
                      </p:cNvPicPr>
                      <p:nvPr/>
                    </p:nvPicPr>
                    <p:blipFill>
                      <a:blip r:embed="rId4">
                        <a:lum bright="8000" contrast="-12000"/>
                        <a:extLst>
                          <a:ext uri="{28A0092B-C50C-407E-A947-70E740481C1C}">
                            <a14:useLocalDpi xmlns:a14="http://schemas.microsoft.com/office/drawing/2010/main" val="0"/>
                          </a:ext>
                        </a:extLst>
                      </a:blip>
                      <a:srcRect l="20598" t="2490" r="14006"/>
                      <a:stretch>
                        <a:fillRect/>
                      </a:stretch>
                    </p:blipFill>
                    <p:spPr bwMode="auto">
                      <a:xfrm>
                        <a:off x="500063" y="1466850"/>
                        <a:ext cx="2244725" cy="4979988"/>
                      </a:xfrm>
                      <a:prstGeom prst="rect">
                        <a:avLst/>
                      </a:prstGeom>
                      <a:noFill/>
                      <a:ln w="38100">
                        <a:solidFill>
                          <a:schemeClr val="tx1"/>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64515" name="Object 4"/>
          <p:cNvGraphicFramePr>
            <a:graphicFrameLocks noChangeAspect="1"/>
          </p:cNvGraphicFramePr>
          <p:nvPr/>
        </p:nvGraphicFramePr>
        <p:xfrm>
          <a:off x="3246438" y="1993900"/>
          <a:ext cx="5486400" cy="3546475"/>
        </p:xfrm>
        <a:graphic>
          <a:graphicData uri="http://schemas.openxmlformats.org/presentationml/2006/ole">
            <mc:AlternateContent xmlns:mc="http://schemas.openxmlformats.org/markup-compatibility/2006">
              <mc:Choice xmlns:v="urn:schemas-microsoft-com:vml" Requires="v">
                <p:oleObj spid="_x0000_s64520" name="Photo Editor Photo" r:id="rId5" imgW="6523810" imgH="4219048" progId="MSPhotoEd.3">
                  <p:embed/>
                </p:oleObj>
              </mc:Choice>
              <mc:Fallback>
                <p:oleObj name="Photo Editor Photo" r:id="rId5" imgW="6523810" imgH="4219048" progId="MSPhotoEd.3">
                  <p:embed/>
                  <p:pic>
                    <p:nvPicPr>
                      <p:cNvPr id="0" name="Object 4"/>
                      <p:cNvPicPr>
                        <a:picLocks noChangeAspect="1" noChangeArrowheads="1"/>
                      </p:cNvPicPr>
                      <p:nvPr/>
                    </p:nvPicPr>
                    <p:blipFill>
                      <a:blip r:embed="rId6">
                        <a:lum bright="-8000" contrast="-6000"/>
                        <a:extLst>
                          <a:ext uri="{28A0092B-C50C-407E-A947-70E740481C1C}">
                            <a14:useLocalDpi xmlns:a14="http://schemas.microsoft.com/office/drawing/2010/main" val="0"/>
                          </a:ext>
                        </a:extLst>
                      </a:blip>
                      <a:srcRect/>
                      <a:stretch>
                        <a:fillRect/>
                      </a:stretch>
                    </p:blipFill>
                    <p:spPr bwMode="auto">
                      <a:xfrm>
                        <a:off x="3246438" y="1993900"/>
                        <a:ext cx="5486400" cy="3546475"/>
                      </a:xfrm>
                      <a:prstGeom prst="rect">
                        <a:avLst/>
                      </a:prstGeom>
                      <a:noFill/>
                      <a:ln w="38100">
                        <a:solidFill>
                          <a:schemeClr val="tx1"/>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449542" name="AutoShape 6"/>
          <p:cNvSpPr>
            <a:spLocks noChangeArrowheads="1"/>
          </p:cNvSpPr>
          <p:nvPr/>
        </p:nvSpPr>
        <p:spPr bwMode="auto">
          <a:xfrm rot="1542289">
            <a:off x="6064250" y="4854575"/>
            <a:ext cx="560388" cy="1497013"/>
          </a:xfrm>
          <a:prstGeom prst="upArrow">
            <a:avLst>
              <a:gd name="adj1" fmla="val 50000"/>
              <a:gd name="adj2" fmla="val 66785"/>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49542"/>
                                        </p:tgtEl>
                                        <p:attrNameLst>
                                          <p:attrName>style.visibility</p:attrName>
                                        </p:attrNameLst>
                                      </p:cBhvr>
                                      <p:to>
                                        <p:strVal val="visible"/>
                                      </p:to>
                                    </p:set>
                                    <p:animEffect transition="in" filter="wipe(down)">
                                      <p:cBhvr>
                                        <p:cTn id="7" dur="500"/>
                                        <p:tgtEl>
                                          <p:spTgt spid="449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defRPr/>
            </a:pPr>
            <a:r>
              <a:rPr lang="en-US" sz="4400" smtClean="0">
                <a:cs typeface="+mj-cs"/>
              </a:rPr>
              <a:t>Evolution Rejects the Evidence</a:t>
            </a:r>
          </a:p>
        </p:txBody>
      </p:sp>
      <p:sp>
        <p:nvSpPr>
          <p:cNvPr id="450563" name="Rectangle 3"/>
          <p:cNvSpPr>
            <a:spLocks noGrp="1" noChangeArrowheads="1"/>
          </p:cNvSpPr>
          <p:nvPr>
            <p:ph type="body" idx="1"/>
          </p:nvPr>
        </p:nvSpPr>
        <p:spPr>
          <a:xfrm>
            <a:off x="487363" y="1479550"/>
            <a:ext cx="8229600" cy="2636838"/>
          </a:xfrm>
        </p:spPr>
        <p:txBody>
          <a:bodyPr/>
          <a:lstStyle/>
          <a:p>
            <a:pPr marL="0" indent="0" eaLnBrk="1" hangingPunct="1">
              <a:buFont typeface="Wingdings" charset="0"/>
              <a:buNone/>
              <a:defRPr/>
            </a:pPr>
            <a:r>
              <a:rPr lang="ja-JP" altLang="en-US" dirty="0" smtClean="0">
                <a:latin typeface="Arial"/>
                <a:cs typeface="+mn-cs"/>
              </a:rPr>
              <a:t>“</a:t>
            </a:r>
            <a:r>
              <a:rPr lang="en-US" dirty="0" smtClean="0">
                <a:cs typeface="+mn-cs"/>
              </a:rPr>
              <a:t>Professor Betsy Schumann, evolutionist expert, admits that the statue</a:t>
            </a:r>
            <a:r>
              <a:rPr lang="fr-FR" dirty="0" smtClean="0">
                <a:cs typeface="+mn-cs"/>
              </a:rPr>
              <a:t>'</a:t>
            </a:r>
            <a:r>
              <a:rPr lang="en-US" dirty="0" smtClean="0">
                <a:cs typeface="+mn-cs"/>
              </a:rPr>
              <a:t>s feet </a:t>
            </a:r>
            <a:r>
              <a:rPr lang="fr-FR" altLang="ja-JP" dirty="0" smtClean="0">
                <a:latin typeface="Arial"/>
                <a:cs typeface="+mn-cs"/>
              </a:rPr>
              <a:t>'</a:t>
            </a:r>
            <a:r>
              <a:rPr lang="en-US" dirty="0" smtClean="0">
                <a:cs typeface="+mn-cs"/>
              </a:rPr>
              <a:t>probably are not accurate</a:t>
            </a:r>
            <a:r>
              <a:rPr lang="fr-FR" altLang="ja-JP" dirty="0" smtClean="0">
                <a:latin typeface="Arial"/>
                <a:cs typeface="+mn-cs"/>
              </a:rPr>
              <a:t>'</a:t>
            </a:r>
            <a:r>
              <a:rPr lang="en-US" dirty="0" smtClean="0">
                <a:cs typeface="+mn-cs"/>
              </a:rPr>
              <a:t>, but when asked whether the statue should be changed, she says, </a:t>
            </a:r>
          </a:p>
        </p:txBody>
      </p:sp>
      <p:sp>
        <p:nvSpPr>
          <p:cNvPr id="450564" name="Text Box 4"/>
          <p:cNvSpPr txBox="1">
            <a:spLocks noChangeArrowheads="1"/>
          </p:cNvSpPr>
          <p:nvPr/>
        </p:nvSpPr>
        <p:spPr bwMode="auto">
          <a:xfrm>
            <a:off x="1001713" y="4084638"/>
            <a:ext cx="7140575" cy="519112"/>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i="1">
                <a:cs typeface="+mn-cs"/>
              </a:rPr>
              <a:t>Creation ex nihilo</a:t>
            </a:r>
            <a:r>
              <a:rPr lang="en-US" sz="2800">
                <a:cs typeface="+mn-cs"/>
              </a:rPr>
              <a:t>, Dec 1996, p.52.</a:t>
            </a:r>
            <a:endParaRPr lang="en-US" sz="2800" i="1">
              <a:cs typeface="+mn-cs"/>
            </a:endParaRPr>
          </a:p>
        </p:txBody>
      </p:sp>
      <p:sp>
        <p:nvSpPr>
          <p:cNvPr id="450565" name="Text Box 5"/>
          <p:cNvSpPr txBox="1">
            <a:spLocks noChangeArrowheads="1"/>
          </p:cNvSpPr>
          <p:nvPr/>
        </p:nvSpPr>
        <p:spPr bwMode="auto">
          <a:xfrm>
            <a:off x="841375" y="5076825"/>
            <a:ext cx="7459663" cy="1228725"/>
          </a:xfrm>
          <a:prstGeom prst="rect">
            <a:avLst/>
          </a:prstGeom>
          <a:solidFill>
            <a:schemeClr val="tx1"/>
          </a:solidFill>
          <a:ln w="38100">
            <a:solidFill>
              <a:srgbClr val="000066"/>
            </a:solidFill>
            <a:miter lim="800000"/>
            <a:headEnd/>
            <a:tailEnd/>
          </a:ln>
          <a:effectLst>
            <a:prstShdw prst="shdw17" dist="17961" dir="2700000">
              <a:srgbClr val="00003D">
                <a:alpha val="74997"/>
              </a:srgbClr>
            </a:prstShdw>
          </a:effectLst>
        </p:spPr>
        <p:txBody>
          <a:bodyPr>
            <a:spAutoFit/>
          </a:bodyPr>
          <a:lstStyle>
            <a:lvl1pPr eaLnBrk="0" hangingPunct="0">
              <a:defRPr sz="3200">
                <a:solidFill>
                  <a:srgbClr val="FFFFCC"/>
                </a:solidFill>
                <a:latin typeface="Arial" charset="0"/>
                <a:ea typeface="ＭＳ Ｐゴシック" charset="0"/>
                <a:cs typeface="ＭＳ Ｐゴシック" charset="0"/>
              </a:defRPr>
            </a:lvl1pPr>
            <a:lvl2pPr marL="742950" indent="-285750" eaLnBrk="0" hangingPunct="0">
              <a:defRPr sz="3200">
                <a:solidFill>
                  <a:srgbClr val="FFFFCC"/>
                </a:solidFill>
                <a:latin typeface="Arial" charset="0"/>
                <a:ea typeface="ＭＳ Ｐゴシック" charset="0"/>
              </a:defRPr>
            </a:lvl2pPr>
            <a:lvl3pPr marL="1143000" indent="-228600" eaLnBrk="0" hangingPunct="0">
              <a:defRPr sz="3200">
                <a:solidFill>
                  <a:srgbClr val="FFFFCC"/>
                </a:solidFill>
                <a:latin typeface="Arial" charset="0"/>
                <a:ea typeface="ＭＳ Ｐゴシック" charset="0"/>
              </a:defRPr>
            </a:lvl3pPr>
            <a:lvl4pPr marL="1600200" indent="-228600" eaLnBrk="0" hangingPunct="0">
              <a:defRPr sz="3200">
                <a:solidFill>
                  <a:srgbClr val="FFFFCC"/>
                </a:solidFill>
                <a:latin typeface="Arial" charset="0"/>
                <a:ea typeface="ＭＳ Ｐゴシック" charset="0"/>
              </a:defRPr>
            </a:lvl4pPr>
            <a:lvl5pPr marL="2057400" indent="-228600" eaLnBrk="0" hangingPunct="0">
              <a:defRPr sz="3200">
                <a:solidFill>
                  <a:srgbClr val="FFFFCC"/>
                </a:solidFill>
                <a:latin typeface="Arial" charset="0"/>
                <a:ea typeface="ＭＳ Ｐゴシック" charset="0"/>
              </a:defRPr>
            </a:lvl5pPr>
            <a:lvl6pPr marL="2514600" indent="-228600" eaLnBrk="0" fontAlgn="base" hangingPunct="0">
              <a:spcBef>
                <a:spcPct val="0"/>
              </a:spcBef>
              <a:spcAft>
                <a:spcPct val="0"/>
              </a:spcAft>
              <a:defRPr sz="3200">
                <a:solidFill>
                  <a:srgbClr val="FFFFCC"/>
                </a:solidFill>
                <a:latin typeface="Arial" charset="0"/>
                <a:ea typeface="ＭＳ Ｐゴシック" charset="0"/>
              </a:defRPr>
            </a:lvl6pPr>
            <a:lvl7pPr marL="2971800" indent="-228600" eaLnBrk="0" fontAlgn="base" hangingPunct="0">
              <a:spcBef>
                <a:spcPct val="0"/>
              </a:spcBef>
              <a:spcAft>
                <a:spcPct val="0"/>
              </a:spcAft>
              <a:defRPr sz="3200">
                <a:solidFill>
                  <a:srgbClr val="FFFFCC"/>
                </a:solidFill>
                <a:latin typeface="Arial" charset="0"/>
                <a:ea typeface="ＭＳ Ｐゴシック" charset="0"/>
              </a:defRPr>
            </a:lvl7pPr>
            <a:lvl8pPr marL="3429000" indent="-228600" eaLnBrk="0" fontAlgn="base" hangingPunct="0">
              <a:spcBef>
                <a:spcPct val="0"/>
              </a:spcBef>
              <a:spcAft>
                <a:spcPct val="0"/>
              </a:spcAft>
              <a:defRPr sz="3200">
                <a:solidFill>
                  <a:srgbClr val="FFFFCC"/>
                </a:solidFill>
                <a:latin typeface="Arial" charset="0"/>
                <a:ea typeface="ＭＳ Ｐゴシック" charset="0"/>
              </a:defRPr>
            </a:lvl8pPr>
            <a:lvl9pPr marL="3886200" indent="-228600" eaLnBrk="0" fontAlgn="base" hangingPunct="0">
              <a:spcBef>
                <a:spcPct val="0"/>
              </a:spcBef>
              <a:spcAft>
                <a:spcPct val="0"/>
              </a:spcAft>
              <a:defRPr sz="3200">
                <a:solidFill>
                  <a:srgbClr val="FFFFCC"/>
                </a:solidFill>
                <a:latin typeface="Arial" charset="0"/>
                <a:ea typeface="ＭＳ Ｐゴシック" charset="0"/>
              </a:defRPr>
            </a:lvl9pPr>
          </a:lstStyle>
          <a:p>
            <a:pPr algn="ctr" eaLnBrk="1" hangingPunct="1">
              <a:spcBef>
                <a:spcPct val="20000"/>
              </a:spcBef>
              <a:buClr>
                <a:srgbClr val="000066"/>
              </a:buClr>
              <a:buSzPct val="70000"/>
              <a:buFont typeface="Wingdings" charset="0"/>
              <a:buNone/>
            </a:pPr>
            <a:r>
              <a:rPr lang="en-US" sz="3600">
                <a:solidFill>
                  <a:schemeClr val="bg1"/>
                </a:solidFill>
              </a:rPr>
              <a:t>In other words, evolution must use bad science to deceive people</a:t>
            </a:r>
          </a:p>
        </p:txBody>
      </p:sp>
      <p:sp>
        <p:nvSpPr>
          <p:cNvPr id="450566" name="Text Box 6"/>
          <p:cNvSpPr txBox="1">
            <a:spLocks noChangeArrowheads="1"/>
          </p:cNvSpPr>
          <p:nvPr/>
        </p:nvSpPr>
        <p:spPr bwMode="auto">
          <a:xfrm>
            <a:off x="1550988" y="3413125"/>
            <a:ext cx="4564062"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fr-FR" altLang="ja-JP" sz="3600" b="1" dirty="0">
                <a:solidFill>
                  <a:srgbClr val="FFCC66"/>
                </a:solidFill>
                <a:effectLst>
                  <a:outerShdw blurRad="38100" dist="38100" dir="2700000" algn="tl">
                    <a:srgbClr val="DDDDDD"/>
                  </a:outerShdw>
                </a:effectLst>
                <a:latin typeface="Arial"/>
                <a:cs typeface="+mn-cs"/>
              </a:rPr>
              <a:t>'</a:t>
            </a:r>
            <a:r>
              <a:rPr lang="en-US" sz="3600" b="1" dirty="0">
                <a:solidFill>
                  <a:srgbClr val="FFCC66"/>
                </a:solidFill>
                <a:cs typeface="+mn-cs"/>
              </a:rPr>
              <a:t>Absolutely not</a:t>
            </a:r>
            <a:r>
              <a:rPr lang="fr-FR" altLang="ja-JP" sz="3600" b="1" dirty="0">
                <a:solidFill>
                  <a:srgbClr val="FFCC66"/>
                </a:solidFill>
                <a:effectLst>
                  <a:outerShdw blurRad="38100" dist="38100" dir="2700000" algn="tl">
                    <a:srgbClr val="DDDDDD"/>
                  </a:outerShdw>
                </a:effectLst>
                <a:latin typeface="Arial"/>
                <a:cs typeface="+mn-cs"/>
              </a:rPr>
              <a:t>'</a:t>
            </a:r>
            <a:r>
              <a:rPr lang="en-US" sz="3600" b="1" dirty="0">
                <a:effectLst>
                  <a:outerShdw blurRad="38100" dist="38100" dir="2700000" algn="tl">
                    <a:srgbClr val="DDDDDD"/>
                  </a:outerShdw>
                </a:effectLst>
                <a:cs typeface="+mn-cs"/>
              </a:rPr>
              <a:t>.</a:t>
            </a:r>
            <a:r>
              <a:rPr lang="ja-JP" altLang="en-US" sz="3600" b="1" dirty="0">
                <a:effectLst>
                  <a:outerShdw blurRad="38100" dist="38100" dir="2700000" algn="tl">
                    <a:srgbClr val="DDDDDD"/>
                  </a:outerShdw>
                </a:effectLst>
                <a:latin typeface="Arial"/>
                <a:cs typeface="+mn-cs"/>
              </a:rPr>
              <a:t>”</a:t>
            </a:r>
            <a:endParaRPr lang="en-US" sz="3600" b="1" dirty="0">
              <a:effectLst>
                <a:outerShdw blurRad="38100" dist="38100" dir="2700000" algn="tl">
                  <a:srgbClr val="DDDDDD"/>
                </a:outerShdw>
              </a:effectLst>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animEffect transition="in" filter="fade">
                                      <p:cBhvr>
                                        <p:cTn id="7" dur="500"/>
                                        <p:tgtEl>
                                          <p:spTgt spid="450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66"/>
                                        </p:tgtEl>
                                        <p:attrNameLst>
                                          <p:attrName>style.visibility</p:attrName>
                                        </p:attrNameLst>
                                      </p:cBhvr>
                                      <p:to>
                                        <p:strVal val="visible"/>
                                      </p:to>
                                    </p:set>
                                    <p:animEffect transition="in" filter="wipe(left)">
                                      <p:cBhvr>
                                        <p:cTn id="12" dur="500"/>
                                        <p:tgtEl>
                                          <p:spTgt spid="450566"/>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50564"/>
                                        </p:tgtEl>
                                        <p:attrNameLst>
                                          <p:attrName>style.visibility</p:attrName>
                                        </p:attrNameLst>
                                      </p:cBhvr>
                                      <p:to>
                                        <p:strVal val="visible"/>
                                      </p:to>
                                    </p:set>
                                    <p:animEffect transition="in" filter="fade">
                                      <p:cBhvr>
                                        <p:cTn id="16" dur="500"/>
                                        <p:tgtEl>
                                          <p:spTgt spid="4505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50565"/>
                                        </p:tgtEl>
                                        <p:attrNameLst>
                                          <p:attrName>style.visibility</p:attrName>
                                        </p:attrNameLst>
                                      </p:cBhvr>
                                      <p:to>
                                        <p:strVal val="visible"/>
                                      </p:to>
                                    </p:set>
                                    <p:animEffect transition="in" filter="fade">
                                      <p:cBhvr>
                                        <p:cTn id="21" dur="500"/>
                                        <p:tgtEl>
                                          <p:spTgt spid="450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p:bldP spid="450564" grpId="0"/>
      <p:bldP spid="450565" grpId="0" animBg="1"/>
      <p:bldP spid="45056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eaLnBrk="1" hangingPunct="1">
              <a:defRPr/>
            </a:pPr>
            <a:r>
              <a:rPr lang="en-US" sz="4000" smtClean="0">
                <a:cs typeface="+mj-cs"/>
              </a:rPr>
              <a:t>Textbooks Promoting Bad Science</a:t>
            </a:r>
          </a:p>
        </p:txBody>
      </p:sp>
      <p:sp>
        <p:nvSpPr>
          <p:cNvPr id="457731" name="Rectangle 3"/>
          <p:cNvSpPr>
            <a:spLocks noGrp="1" noChangeArrowheads="1"/>
          </p:cNvSpPr>
          <p:nvPr>
            <p:ph type="body" idx="1"/>
          </p:nvPr>
        </p:nvSpPr>
        <p:spPr>
          <a:xfrm>
            <a:off x="381000" y="2743200"/>
            <a:ext cx="8229600" cy="2682875"/>
          </a:xfrm>
        </p:spPr>
        <p:txBody>
          <a:bodyPr/>
          <a:lstStyle/>
          <a:p>
            <a:pPr marL="0" indent="0" eaLnBrk="1" hangingPunct="1">
              <a:buFont typeface="Wingdings" charset="0"/>
              <a:buNone/>
              <a:defRPr/>
            </a:pPr>
            <a:r>
              <a:rPr lang="ja-JP" altLang="en-US" smtClean="0">
                <a:latin typeface="Arial"/>
                <a:cs typeface="+mn-cs"/>
              </a:rPr>
              <a:t>“</a:t>
            </a:r>
            <a:r>
              <a:rPr lang="en-US" smtClean="0">
                <a:cs typeface="+mn-cs"/>
              </a:rPr>
              <a:t>Some 3.7 million years ago, several bipedal  (upright-walking) human animals of the species </a:t>
            </a:r>
            <a:r>
              <a:rPr lang="en-US" i="1" smtClean="0">
                <a:cs typeface="+mn-cs"/>
              </a:rPr>
              <a:t>Australopithecus</a:t>
            </a:r>
            <a:r>
              <a:rPr lang="en-US" smtClean="0">
                <a:cs typeface="+mn-cs"/>
              </a:rPr>
              <a:t> </a:t>
            </a:r>
            <a:r>
              <a:rPr lang="en-US" i="1" smtClean="0">
                <a:cs typeface="+mn-cs"/>
              </a:rPr>
              <a:t>afarensis</a:t>
            </a:r>
            <a:r>
              <a:rPr lang="en-US" smtClean="0">
                <a:cs typeface="+mn-cs"/>
              </a:rPr>
              <a:t> left footprints in damp volcanic ash in what is now Tanzania in East Africa.</a:t>
            </a:r>
            <a:r>
              <a:rPr lang="ja-JP" altLang="en-US" smtClean="0">
                <a:latin typeface="Arial"/>
                <a:cs typeface="+mn-cs"/>
              </a:rPr>
              <a:t>”</a:t>
            </a:r>
            <a:endParaRPr lang="en-US" smtClean="0">
              <a:cs typeface="+mn-cs"/>
            </a:endParaRPr>
          </a:p>
        </p:txBody>
      </p:sp>
      <p:sp>
        <p:nvSpPr>
          <p:cNvPr id="457732" name="Text Box 4"/>
          <p:cNvSpPr txBox="1">
            <a:spLocks noChangeArrowheads="1"/>
          </p:cNvSpPr>
          <p:nvPr/>
        </p:nvSpPr>
        <p:spPr bwMode="auto">
          <a:xfrm>
            <a:off x="488950" y="1477963"/>
            <a:ext cx="8281988" cy="519112"/>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i="1">
                <a:cs typeface="+mn-cs"/>
              </a:rPr>
              <a:t>Biology: Concepts and Connections</a:t>
            </a:r>
            <a:r>
              <a:rPr lang="en-US" sz="2800">
                <a:cs typeface="+mn-cs"/>
              </a:rPr>
              <a:t>, 2000, p. 404.</a:t>
            </a:r>
          </a:p>
        </p:txBody>
      </p:sp>
      <p:grpSp>
        <p:nvGrpSpPr>
          <p:cNvPr id="457733" name="Group 5"/>
          <p:cNvGrpSpPr>
            <a:grpSpLocks/>
          </p:cNvGrpSpPr>
          <p:nvPr/>
        </p:nvGrpSpPr>
        <p:grpSpPr bwMode="auto">
          <a:xfrm>
            <a:off x="522288" y="3759200"/>
            <a:ext cx="6851650" cy="536575"/>
            <a:chOff x="329" y="2341"/>
            <a:chExt cx="4316" cy="338"/>
          </a:xfrm>
        </p:grpSpPr>
        <p:sp>
          <p:nvSpPr>
            <p:cNvPr id="457734" name="Line 6"/>
            <p:cNvSpPr>
              <a:spLocks noChangeShapeType="1"/>
            </p:cNvSpPr>
            <p:nvPr/>
          </p:nvSpPr>
          <p:spPr bwMode="auto">
            <a:xfrm>
              <a:off x="2277" y="2341"/>
              <a:ext cx="2368" cy="0"/>
            </a:xfrm>
            <a:prstGeom prst="line">
              <a:avLst/>
            </a:prstGeom>
            <a:noFill/>
            <a:ln w="571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57735" name="Line 7"/>
            <p:cNvSpPr>
              <a:spLocks noChangeShapeType="1"/>
            </p:cNvSpPr>
            <p:nvPr/>
          </p:nvSpPr>
          <p:spPr bwMode="auto">
            <a:xfrm>
              <a:off x="329" y="2679"/>
              <a:ext cx="3922" cy="0"/>
            </a:xfrm>
            <a:prstGeom prst="line">
              <a:avLst/>
            </a:prstGeom>
            <a:noFill/>
            <a:ln w="57150">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57732">
                                            <p:txEl>
                                              <p:pRg st="0" end="0"/>
                                            </p:txEl>
                                          </p:spTgt>
                                        </p:tgtEl>
                                        <p:attrNameLst>
                                          <p:attrName>style.visibility</p:attrName>
                                        </p:attrNameLst>
                                      </p:cBhvr>
                                      <p:to>
                                        <p:strVal val="visible"/>
                                      </p:to>
                                    </p:set>
                                    <p:animEffect transition="in" filter="fade">
                                      <p:cBhvr>
                                        <p:cTn id="7" dur="500"/>
                                        <p:tgtEl>
                                          <p:spTgt spid="4577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7731">
                                            <p:txEl>
                                              <p:pRg st="0" end="0"/>
                                            </p:txEl>
                                          </p:spTgt>
                                        </p:tgtEl>
                                        <p:attrNameLst>
                                          <p:attrName>style.visibility</p:attrName>
                                        </p:attrNameLst>
                                      </p:cBhvr>
                                      <p:to>
                                        <p:strVal val="visible"/>
                                      </p:to>
                                    </p:set>
                                    <p:animEffect transition="in" filter="fade">
                                      <p:cBhvr>
                                        <p:cTn id="12" dur="500"/>
                                        <p:tgtEl>
                                          <p:spTgt spid="457731">
                                            <p:txEl>
                                              <p:pRg st="0" end="0"/>
                                            </p:txEl>
                                          </p:spTgt>
                                        </p:tgtEl>
                                      </p:cBhvr>
                                    </p:animEffect>
                                  </p:childTnLst>
                                </p:cTn>
                              </p:par>
                            </p:childTnLst>
                          </p:cTn>
                        </p:par>
                        <p:par>
                          <p:cTn id="13" fill="hold" nodeType="afterGroup">
                            <p:stCondLst>
                              <p:cond delay="500"/>
                            </p:stCondLst>
                            <p:childTnLst>
                              <p:par>
                                <p:cTn id="14" presetID="17" presetClass="entr" presetSubtype="10" fill="hold" nodeType="afterEffect">
                                  <p:stCondLst>
                                    <p:cond delay="0"/>
                                  </p:stCondLst>
                                  <p:childTnLst>
                                    <p:set>
                                      <p:cBhvr>
                                        <p:cTn id="15" dur="1" fill="hold">
                                          <p:stCondLst>
                                            <p:cond delay="0"/>
                                          </p:stCondLst>
                                        </p:cTn>
                                        <p:tgtEl>
                                          <p:spTgt spid="457733"/>
                                        </p:tgtEl>
                                        <p:attrNameLst>
                                          <p:attrName>style.visibility</p:attrName>
                                        </p:attrNameLst>
                                      </p:cBhvr>
                                      <p:to>
                                        <p:strVal val="visible"/>
                                      </p:to>
                                    </p:set>
                                    <p:anim calcmode="lin" valueType="num">
                                      <p:cBhvr>
                                        <p:cTn id="16" dur="500" fill="hold"/>
                                        <p:tgtEl>
                                          <p:spTgt spid="457733"/>
                                        </p:tgtEl>
                                        <p:attrNameLst>
                                          <p:attrName>ppt_w</p:attrName>
                                        </p:attrNameLst>
                                      </p:cBhvr>
                                      <p:tavLst>
                                        <p:tav tm="0">
                                          <p:val>
                                            <p:fltVal val="0"/>
                                          </p:val>
                                        </p:tav>
                                        <p:tav tm="100000">
                                          <p:val>
                                            <p:strVal val="#ppt_w"/>
                                          </p:val>
                                        </p:tav>
                                      </p:tavLst>
                                    </p:anim>
                                    <p:anim calcmode="lin" valueType="num">
                                      <p:cBhvr>
                                        <p:cTn id="17" dur="500" fill="hold"/>
                                        <p:tgtEl>
                                          <p:spTgt spid="4577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eaLnBrk="1" hangingPunct="1">
              <a:defRPr/>
            </a:pPr>
            <a:r>
              <a:rPr lang="en-US" smtClean="0">
                <a:cs typeface="+mj-cs"/>
              </a:rPr>
              <a:t>Confusion about Lucy</a:t>
            </a:r>
          </a:p>
        </p:txBody>
      </p:sp>
      <p:sp>
        <p:nvSpPr>
          <p:cNvPr id="459779" name="Rectangle 3"/>
          <p:cNvSpPr>
            <a:spLocks noGrp="1" noChangeArrowheads="1"/>
          </p:cNvSpPr>
          <p:nvPr>
            <p:ph type="body" idx="1"/>
          </p:nvPr>
        </p:nvSpPr>
        <p:spPr>
          <a:xfrm>
            <a:off x="517525" y="2486025"/>
            <a:ext cx="8229600" cy="2784475"/>
          </a:xfrm>
        </p:spPr>
        <p:txBody>
          <a:bodyPr/>
          <a:lstStyle/>
          <a:p>
            <a:pPr marL="0" indent="0" eaLnBrk="1" hangingPunct="1">
              <a:buFont typeface="Wingdings" charset="0"/>
              <a:buNone/>
              <a:defRPr/>
            </a:pPr>
            <a:r>
              <a:rPr lang="ja-JP" altLang="en-US" smtClean="0">
                <a:latin typeface="Arial"/>
                <a:cs typeface="+mn-cs"/>
              </a:rPr>
              <a:t>“</a:t>
            </a:r>
            <a:r>
              <a:rPr lang="en-US" smtClean="0">
                <a:cs typeface="+mn-cs"/>
              </a:rPr>
              <a:t>Anatomical evidence indicates that </a:t>
            </a:r>
            <a:r>
              <a:rPr lang="en-US" i="1" smtClean="0">
                <a:cs typeface="+mn-cs"/>
              </a:rPr>
              <a:t>A</a:t>
            </a:r>
            <a:r>
              <a:rPr lang="en-US" smtClean="0">
                <a:cs typeface="+mn-cs"/>
              </a:rPr>
              <a:t>. afarensis was bipedal…</a:t>
            </a:r>
            <a:r>
              <a:rPr lang="ja-JP" altLang="en-US" smtClean="0">
                <a:latin typeface="Arial"/>
                <a:cs typeface="+mn-cs"/>
              </a:rPr>
              <a:t>”</a:t>
            </a:r>
            <a:endParaRPr lang="en-US" smtClean="0">
              <a:cs typeface="+mn-cs"/>
            </a:endParaRPr>
          </a:p>
          <a:p>
            <a:pPr marL="0" indent="0" eaLnBrk="1" hangingPunct="1">
              <a:buFont typeface="Wingdings" charset="0"/>
              <a:buNone/>
              <a:defRPr/>
            </a:pPr>
            <a:r>
              <a:rPr lang="en-US" smtClean="0">
                <a:cs typeface="+mn-cs"/>
              </a:rPr>
              <a:t>…some anthropologists are convinced by the anatomical evidence that </a:t>
            </a:r>
            <a:r>
              <a:rPr lang="en-US" i="1" smtClean="0">
                <a:cs typeface="+mn-cs"/>
              </a:rPr>
              <a:t>A</a:t>
            </a:r>
            <a:r>
              <a:rPr lang="en-US" smtClean="0">
                <a:cs typeface="+mn-cs"/>
              </a:rPr>
              <a:t>. afarensis was not a modern biped.</a:t>
            </a:r>
            <a:r>
              <a:rPr lang="ja-JP" altLang="en-US" smtClean="0">
                <a:latin typeface="Arial"/>
                <a:cs typeface="+mn-cs"/>
              </a:rPr>
              <a:t>”</a:t>
            </a:r>
            <a:endParaRPr lang="en-US" smtClean="0">
              <a:cs typeface="+mn-cs"/>
            </a:endParaRPr>
          </a:p>
        </p:txBody>
      </p:sp>
      <p:sp>
        <p:nvSpPr>
          <p:cNvPr id="459780" name="Text Box 4"/>
          <p:cNvSpPr txBox="1">
            <a:spLocks noChangeArrowheads="1"/>
          </p:cNvSpPr>
          <p:nvPr/>
        </p:nvSpPr>
        <p:spPr bwMode="auto">
          <a:xfrm>
            <a:off x="274638" y="1063625"/>
            <a:ext cx="8275637" cy="1373188"/>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a:solidFill>
                  <a:schemeClr val="bg1"/>
                </a:solidFill>
                <a:cs typeface="+mn-cs"/>
              </a:rPr>
              <a:t>Robert Boyd and Joan Silk, (both professors of anthropology), </a:t>
            </a:r>
            <a:r>
              <a:rPr lang="en-US" sz="2800" i="1">
                <a:solidFill>
                  <a:schemeClr val="bg1"/>
                </a:solidFill>
                <a:cs typeface="+mn-cs"/>
              </a:rPr>
              <a:t>How Humans Evolved</a:t>
            </a:r>
            <a:r>
              <a:rPr lang="en-US" sz="2800">
                <a:solidFill>
                  <a:schemeClr val="bg1"/>
                </a:solidFill>
                <a:cs typeface="+mn-cs"/>
              </a:rPr>
              <a:t>, 2000, pp. 331-334.</a:t>
            </a:r>
          </a:p>
        </p:txBody>
      </p:sp>
      <p:sp>
        <p:nvSpPr>
          <p:cNvPr id="459781" name="Text Box 5"/>
          <p:cNvSpPr txBox="1">
            <a:spLocks noChangeArrowheads="1"/>
          </p:cNvSpPr>
          <p:nvPr/>
        </p:nvSpPr>
        <p:spPr bwMode="auto">
          <a:xfrm>
            <a:off x="801688" y="5300663"/>
            <a:ext cx="7880350" cy="1274762"/>
          </a:xfrm>
          <a:prstGeom prst="rect">
            <a:avLst/>
          </a:prstGeom>
          <a:solidFill>
            <a:schemeClr val="tx1"/>
          </a:solidFill>
          <a:ln w="57150">
            <a:solidFill>
              <a:srgbClr val="000099"/>
            </a:solidFill>
            <a:miter lim="800000"/>
            <a:headEnd/>
            <a:tailEnd/>
          </a:ln>
          <a:effectLst>
            <a:prstShdw prst="shdw17" dist="17961" dir="2700000">
              <a:srgbClr val="00005C">
                <a:alpha val="74997"/>
              </a:srgbClr>
            </a:prstShdw>
          </a:effectLst>
        </p:spPr>
        <p:txBody>
          <a:bodyPr>
            <a:spAutoFit/>
          </a:bodyPr>
          <a:lstStyle>
            <a:lvl1pPr eaLnBrk="0" hangingPunct="0">
              <a:defRPr sz="3200">
                <a:solidFill>
                  <a:srgbClr val="FFFFCC"/>
                </a:solidFill>
                <a:latin typeface="Arial" charset="0"/>
                <a:ea typeface="ＭＳ Ｐゴシック" charset="0"/>
                <a:cs typeface="ＭＳ Ｐゴシック" charset="0"/>
              </a:defRPr>
            </a:lvl1pPr>
            <a:lvl2pPr marL="742950" indent="-285750" eaLnBrk="0" hangingPunct="0">
              <a:defRPr sz="3200">
                <a:solidFill>
                  <a:srgbClr val="FFFFCC"/>
                </a:solidFill>
                <a:latin typeface="Arial" charset="0"/>
                <a:ea typeface="ＭＳ Ｐゴシック" charset="0"/>
              </a:defRPr>
            </a:lvl2pPr>
            <a:lvl3pPr marL="1143000" indent="-228600" eaLnBrk="0" hangingPunct="0">
              <a:defRPr sz="3200">
                <a:solidFill>
                  <a:srgbClr val="FFFFCC"/>
                </a:solidFill>
                <a:latin typeface="Arial" charset="0"/>
                <a:ea typeface="ＭＳ Ｐゴシック" charset="0"/>
              </a:defRPr>
            </a:lvl3pPr>
            <a:lvl4pPr marL="1600200" indent="-228600" eaLnBrk="0" hangingPunct="0">
              <a:defRPr sz="3200">
                <a:solidFill>
                  <a:srgbClr val="FFFFCC"/>
                </a:solidFill>
                <a:latin typeface="Arial" charset="0"/>
                <a:ea typeface="ＭＳ Ｐゴシック" charset="0"/>
              </a:defRPr>
            </a:lvl4pPr>
            <a:lvl5pPr marL="2057400" indent="-228600" eaLnBrk="0" hangingPunct="0">
              <a:defRPr sz="3200">
                <a:solidFill>
                  <a:srgbClr val="FFFFCC"/>
                </a:solidFill>
                <a:latin typeface="Arial" charset="0"/>
                <a:ea typeface="ＭＳ Ｐゴシック" charset="0"/>
              </a:defRPr>
            </a:lvl5pPr>
            <a:lvl6pPr marL="2514600" indent="-228600" eaLnBrk="0" fontAlgn="base" hangingPunct="0">
              <a:spcBef>
                <a:spcPct val="0"/>
              </a:spcBef>
              <a:spcAft>
                <a:spcPct val="0"/>
              </a:spcAft>
              <a:defRPr sz="3200">
                <a:solidFill>
                  <a:srgbClr val="FFFFCC"/>
                </a:solidFill>
                <a:latin typeface="Arial" charset="0"/>
                <a:ea typeface="ＭＳ Ｐゴシック" charset="0"/>
              </a:defRPr>
            </a:lvl6pPr>
            <a:lvl7pPr marL="2971800" indent="-228600" eaLnBrk="0" fontAlgn="base" hangingPunct="0">
              <a:spcBef>
                <a:spcPct val="0"/>
              </a:spcBef>
              <a:spcAft>
                <a:spcPct val="0"/>
              </a:spcAft>
              <a:defRPr sz="3200">
                <a:solidFill>
                  <a:srgbClr val="FFFFCC"/>
                </a:solidFill>
                <a:latin typeface="Arial" charset="0"/>
                <a:ea typeface="ＭＳ Ｐゴシック" charset="0"/>
              </a:defRPr>
            </a:lvl7pPr>
            <a:lvl8pPr marL="3429000" indent="-228600" eaLnBrk="0" fontAlgn="base" hangingPunct="0">
              <a:spcBef>
                <a:spcPct val="0"/>
              </a:spcBef>
              <a:spcAft>
                <a:spcPct val="0"/>
              </a:spcAft>
              <a:defRPr sz="3200">
                <a:solidFill>
                  <a:srgbClr val="FFFFCC"/>
                </a:solidFill>
                <a:latin typeface="Arial" charset="0"/>
                <a:ea typeface="ＭＳ Ｐゴシック" charset="0"/>
              </a:defRPr>
            </a:lvl8pPr>
            <a:lvl9pPr marL="3886200" indent="-228600" eaLnBrk="0" fontAlgn="base" hangingPunct="0">
              <a:spcBef>
                <a:spcPct val="0"/>
              </a:spcBef>
              <a:spcAft>
                <a:spcPct val="0"/>
              </a:spcAft>
              <a:defRPr sz="3200">
                <a:solidFill>
                  <a:srgbClr val="FFFFCC"/>
                </a:solidFill>
                <a:latin typeface="Arial" charset="0"/>
                <a:ea typeface="ＭＳ Ｐゴシック" charset="0"/>
              </a:defRPr>
            </a:lvl9pPr>
          </a:lstStyle>
          <a:p>
            <a:pPr algn="ctr" eaLnBrk="1" hangingPunct="1">
              <a:spcBef>
                <a:spcPct val="5000"/>
              </a:spcBef>
            </a:pPr>
            <a:r>
              <a:rPr lang="en-US" sz="3600">
                <a:solidFill>
                  <a:schemeClr val="bg1"/>
                </a:solidFill>
              </a:rPr>
              <a:t>Why the confusion?</a:t>
            </a:r>
          </a:p>
          <a:p>
            <a:pPr algn="ctr" eaLnBrk="1" hangingPunct="1">
              <a:spcBef>
                <a:spcPct val="5000"/>
              </a:spcBef>
            </a:pPr>
            <a:r>
              <a:rPr lang="en-US" sz="3600">
                <a:solidFill>
                  <a:schemeClr val="bg1"/>
                </a:solidFill>
              </a:rPr>
              <a:t>Why aren</a:t>
            </a:r>
            <a:r>
              <a:rPr lang="fr-FR" altLang="ja-JP" sz="3600">
                <a:solidFill>
                  <a:schemeClr val="bg1"/>
                </a:solidFill>
              </a:rPr>
              <a:t>'</a:t>
            </a:r>
            <a:r>
              <a:rPr lang="en-US" sz="3600">
                <a:solidFill>
                  <a:schemeClr val="bg1"/>
                </a:solidFill>
              </a:rPr>
              <a:t>t students told about this?</a:t>
            </a:r>
          </a:p>
        </p:txBody>
      </p:sp>
      <p:grpSp>
        <p:nvGrpSpPr>
          <p:cNvPr id="459782" name="Group 6"/>
          <p:cNvGrpSpPr>
            <a:grpSpLocks/>
          </p:cNvGrpSpPr>
          <p:nvPr/>
        </p:nvGrpSpPr>
        <p:grpSpPr bwMode="auto">
          <a:xfrm>
            <a:off x="306388" y="3690938"/>
            <a:ext cx="8062912" cy="1349375"/>
            <a:chOff x="193" y="2325"/>
            <a:chExt cx="5079" cy="850"/>
          </a:xfrm>
        </p:grpSpPr>
        <p:sp>
          <p:nvSpPr>
            <p:cNvPr id="459783" name="AutoShape 7"/>
            <p:cNvSpPr>
              <a:spLocks/>
            </p:cNvSpPr>
            <p:nvPr/>
          </p:nvSpPr>
          <p:spPr bwMode="auto">
            <a:xfrm>
              <a:off x="193" y="2325"/>
              <a:ext cx="165" cy="850"/>
            </a:xfrm>
            <a:prstGeom prst="leftBrace">
              <a:avLst>
                <a:gd name="adj1" fmla="val 42929"/>
                <a:gd name="adj2" fmla="val 50000"/>
              </a:avLst>
            </a:prstGeom>
            <a:noFill/>
            <a:ln w="76200">
              <a:solidFill>
                <a:srgbClr val="3366FF"/>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459784" name="AutoShape 8"/>
            <p:cNvSpPr>
              <a:spLocks/>
            </p:cNvSpPr>
            <p:nvPr/>
          </p:nvSpPr>
          <p:spPr bwMode="auto">
            <a:xfrm flipH="1">
              <a:off x="5107" y="2325"/>
              <a:ext cx="165" cy="850"/>
            </a:xfrm>
            <a:prstGeom prst="leftBrace">
              <a:avLst>
                <a:gd name="adj1" fmla="val 42929"/>
                <a:gd name="adj2" fmla="val 50000"/>
              </a:avLst>
            </a:prstGeom>
            <a:noFill/>
            <a:ln w="76200">
              <a:solidFill>
                <a:srgbClr val="3366FF"/>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9780"/>
                                        </p:tgtEl>
                                        <p:attrNameLst>
                                          <p:attrName>style.visibility</p:attrName>
                                        </p:attrNameLst>
                                      </p:cBhvr>
                                      <p:to>
                                        <p:strVal val="visible"/>
                                      </p:to>
                                    </p:set>
                                    <p:animEffect transition="in" filter="fade">
                                      <p:cBhvr>
                                        <p:cTn id="7" dur="500"/>
                                        <p:tgtEl>
                                          <p:spTgt spid="459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9779">
                                            <p:txEl>
                                              <p:pRg st="0" end="0"/>
                                            </p:txEl>
                                          </p:spTgt>
                                        </p:tgtEl>
                                        <p:attrNameLst>
                                          <p:attrName>style.visibility</p:attrName>
                                        </p:attrNameLst>
                                      </p:cBhvr>
                                      <p:to>
                                        <p:strVal val="visible"/>
                                      </p:to>
                                    </p:set>
                                    <p:animEffect transition="in" filter="fade">
                                      <p:cBhvr>
                                        <p:cTn id="12" dur="500"/>
                                        <p:tgtEl>
                                          <p:spTgt spid="4597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9779">
                                            <p:txEl>
                                              <p:pRg st="1" end="1"/>
                                            </p:txEl>
                                          </p:spTgt>
                                        </p:tgtEl>
                                        <p:attrNameLst>
                                          <p:attrName>style.visibility</p:attrName>
                                        </p:attrNameLst>
                                      </p:cBhvr>
                                      <p:to>
                                        <p:strVal val="visible"/>
                                      </p:to>
                                    </p:set>
                                    <p:animEffect transition="in" filter="fade">
                                      <p:cBhvr>
                                        <p:cTn id="17" dur="500"/>
                                        <p:tgtEl>
                                          <p:spTgt spid="459779">
                                            <p:txEl>
                                              <p:pRg st="1" end="1"/>
                                            </p:txEl>
                                          </p:spTgt>
                                        </p:tgtEl>
                                      </p:cBhvr>
                                    </p:animEffect>
                                  </p:childTnLst>
                                </p:cTn>
                              </p:par>
                            </p:childTnLst>
                          </p:cTn>
                        </p:par>
                        <p:par>
                          <p:cTn id="18" fill="hold" nodeType="afterGroup">
                            <p:stCondLst>
                              <p:cond delay="500"/>
                            </p:stCondLst>
                            <p:childTnLst>
                              <p:par>
                                <p:cTn id="19" presetID="10" presetClass="entr" presetSubtype="0" fill="hold" nodeType="afterEffect">
                                  <p:stCondLst>
                                    <p:cond delay="0"/>
                                  </p:stCondLst>
                                  <p:childTnLst>
                                    <p:set>
                                      <p:cBhvr>
                                        <p:cTn id="20" dur="1" fill="hold">
                                          <p:stCondLst>
                                            <p:cond delay="0"/>
                                          </p:stCondLst>
                                        </p:cTn>
                                        <p:tgtEl>
                                          <p:spTgt spid="459782"/>
                                        </p:tgtEl>
                                        <p:attrNameLst>
                                          <p:attrName>style.visibility</p:attrName>
                                        </p:attrNameLst>
                                      </p:cBhvr>
                                      <p:to>
                                        <p:strVal val="visible"/>
                                      </p:to>
                                    </p:set>
                                    <p:animEffect transition="in" filter="fade">
                                      <p:cBhvr>
                                        <p:cTn id="21" dur="500"/>
                                        <p:tgtEl>
                                          <p:spTgt spid="45978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459781"/>
                                        </p:tgtEl>
                                        <p:attrNameLst>
                                          <p:attrName>style.visibility</p:attrName>
                                        </p:attrNameLst>
                                      </p:cBhvr>
                                      <p:to>
                                        <p:strVal val="visible"/>
                                      </p:to>
                                    </p:set>
                                    <p:anim calcmode="lin" valueType="num">
                                      <p:cBhvr>
                                        <p:cTn id="26" dur="500" fill="hold"/>
                                        <p:tgtEl>
                                          <p:spTgt spid="459781"/>
                                        </p:tgtEl>
                                        <p:attrNameLst>
                                          <p:attrName>ppt_w</p:attrName>
                                        </p:attrNameLst>
                                      </p:cBhvr>
                                      <p:tavLst>
                                        <p:tav tm="0">
                                          <p:val>
                                            <p:fltVal val="0"/>
                                          </p:val>
                                        </p:tav>
                                        <p:tav tm="100000">
                                          <p:val>
                                            <p:strVal val="#ppt_w"/>
                                          </p:val>
                                        </p:tav>
                                      </p:tavLst>
                                    </p:anim>
                                    <p:anim calcmode="lin" valueType="num">
                                      <p:cBhvr>
                                        <p:cTn id="27" dur="500" fill="hold"/>
                                        <p:tgtEl>
                                          <p:spTgt spid="4597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p:bldP spid="459780" grpId="0"/>
      <p:bldP spid="45978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pPr eaLnBrk="1" hangingPunct="1">
              <a:defRPr/>
            </a:pPr>
            <a:r>
              <a:rPr lang="en-US" smtClean="0">
                <a:cs typeface="+mj-cs"/>
              </a:rPr>
              <a:t>Did Lucy Walk Upright?</a:t>
            </a:r>
          </a:p>
        </p:txBody>
      </p:sp>
      <p:sp>
        <p:nvSpPr>
          <p:cNvPr id="460803" name="Rectangle 3"/>
          <p:cNvSpPr>
            <a:spLocks noGrp="1" noChangeArrowheads="1"/>
          </p:cNvSpPr>
          <p:nvPr>
            <p:ph type="body" idx="1"/>
          </p:nvPr>
        </p:nvSpPr>
        <p:spPr>
          <a:xfrm>
            <a:off x="288925" y="1479550"/>
            <a:ext cx="8626475" cy="4525963"/>
          </a:xfrm>
        </p:spPr>
        <p:txBody>
          <a:bodyPr/>
          <a:lstStyle/>
          <a:p>
            <a:pPr eaLnBrk="1" hangingPunct="1">
              <a:lnSpc>
                <a:spcPct val="90000"/>
              </a:lnSpc>
              <a:spcBef>
                <a:spcPct val="70000"/>
              </a:spcBef>
              <a:tabLst>
                <a:tab pos="1493838" algn="l"/>
              </a:tabLst>
              <a:defRPr/>
            </a:pPr>
            <a:r>
              <a:rPr lang="en-US" sz="2800" b="1" smtClean="0">
                <a:solidFill>
                  <a:srgbClr val="FFCC66"/>
                </a:solidFill>
                <a:cs typeface="+mn-cs"/>
              </a:rPr>
              <a:t>1987</a:t>
            </a:r>
            <a:r>
              <a:rPr lang="en-US" sz="2800" smtClean="0">
                <a:cs typeface="+mn-cs"/>
              </a:rPr>
              <a:t>	Charles Oxnard (</a:t>
            </a:r>
            <a:r>
              <a:rPr lang="en-US" sz="2800" smtClean="0">
                <a:cs typeface="Times New Roman" charset="0"/>
              </a:rPr>
              <a:t>Professor of Anatomy and 	Human Biology) Computer analysis</a:t>
            </a:r>
          </a:p>
          <a:p>
            <a:pPr eaLnBrk="1" hangingPunct="1">
              <a:lnSpc>
                <a:spcPct val="90000"/>
              </a:lnSpc>
              <a:spcBef>
                <a:spcPct val="70000"/>
              </a:spcBef>
              <a:tabLst>
                <a:tab pos="1493838" algn="l"/>
              </a:tabLst>
              <a:defRPr/>
            </a:pPr>
            <a:r>
              <a:rPr lang="en-US" sz="2800" b="1" u="sng" smtClean="0">
                <a:solidFill>
                  <a:srgbClr val="FFCC66"/>
                </a:solidFill>
                <a:cs typeface="Times New Roman" charset="0"/>
              </a:rPr>
              <a:t>1992</a:t>
            </a:r>
            <a:r>
              <a:rPr lang="en-US" sz="2800" smtClean="0">
                <a:cs typeface="Times New Roman" charset="0"/>
              </a:rPr>
              <a:t>	</a:t>
            </a:r>
            <a:r>
              <a:rPr lang="en-US" sz="2800" i="1" smtClean="0">
                <a:cs typeface="Times New Roman" charset="0"/>
              </a:rPr>
              <a:t>American Journal of Physical Anthropology</a:t>
            </a:r>
            <a:r>
              <a:rPr lang="en-US" sz="2800" smtClean="0">
                <a:cs typeface="Times New Roman" charset="0"/>
              </a:rPr>
              <a:t>, 	Walked like </a:t>
            </a:r>
            <a:r>
              <a:rPr lang="en-US" sz="2800" smtClean="0">
                <a:cs typeface="+mn-cs"/>
              </a:rPr>
              <a:t>chimpanzees </a:t>
            </a:r>
            <a:endParaRPr lang="en-US" sz="2800" i="1" smtClean="0">
              <a:cs typeface="Times New Roman" charset="0"/>
            </a:endParaRPr>
          </a:p>
          <a:p>
            <a:pPr eaLnBrk="1" hangingPunct="1">
              <a:lnSpc>
                <a:spcPct val="90000"/>
              </a:lnSpc>
              <a:spcBef>
                <a:spcPct val="70000"/>
              </a:spcBef>
              <a:tabLst>
                <a:tab pos="1493838" algn="l"/>
              </a:tabLst>
              <a:defRPr/>
            </a:pPr>
            <a:r>
              <a:rPr lang="en-US" sz="2800" b="1" u="sng" smtClean="0">
                <a:solidFill>
                  <a:srgbClr val="FFCC66"/>
                </a:solidFill>
                <a:cs typeface="Times New Roman" charset="0"/>
              </a:rPr>
              <a:t>1993</a:t>
            </a:r>
            <a:r>
              <a:rPr lang="en-US" sz="2800" smtClean="0">
                <a:solidFill>
                  <a:srgbClr val="FFCC66"/>
                </a:solidFill>
                <a:cs typeface="Times New Roman" charset="0"/>
              </a:rPr>
              <a:t>	</a:t>
            </a:r>
            <a:r>
              <a:rPr lang="en-US" sz="2800" smtClean="0">
                <a:cs typeface="+mn-cs"/>
              </a:rPr>
              <a:t>Christine Tardieu, (Anthropologist) 	reported, </a:t>
            </a:r>
            <a:r>
              <a:rPr lang="ja-JP" altLang="en-US" sz="2800" smtClean="0">
                <a:cs typeface="+mn-cs"/>
              </a:rPr>
              <a:t>“</a:t>
            </a:r>
            <a:r>
              <a:rPr lang="en-US" sz="2800" smtClean="0">
                <a:cs typeface="+mn-cs"/>
              </a:rPr>
              <a:t>Its locking mechanism was not 	developed.</a:t>
            </a:r>
            <a:r>
              <a:rPr lang="ja-JP" altLang="en-US" sz="2800" smtClean="0">
                <a:cs typeface="+mn-cs"/>
              </a:rPr>
              <a:t>”</a:t>
            </a:r>
            <a:r>
              <a:rPr lang="en-US" sz="2800" smtClean="0">
                <a:cs typeface="+mn-cs"/>
              </a:rPr>
              <a:t> </a:t>
            </a:r>
            <a:endParaRPr lang="en-US" sz="2800" smtClean="0">
              <a:cs typeface="Times New Roman" charset="0"/>
            </a:endParaRPr>
          </a:p>
          <a:p>
            <a:pPr eaLnBrk="1" hangingPunct="1">
              <a:lnSpc>
                <a:spcPct val="90000"/>
              </a:lnSpc>
              <a:spcBef>
                <a:spcPct val="70000"/>
              </a:spcBef>
              <a:tabLst>
                <a:tab pos="1493838" algn="l"/>
              </a:tabLst>
              <a:defRPr/>
            </a:pPr>
            <a:r>
              <a:rPr lang="en-US" sz="2800" b="1" u="sng" smtClean="0">
                <a:solidFill>
                  <a:srgbClr val="FFCC66"/>
                </a:solidFill>
                <a:cs typeface="Times New Roman" charset="0"/>
              </a:rPr>
              <a:t>1994</a:t>
            </a:r>
            <a:r>
              <a:rPr lang="en-US" sz="2800" smtClean="0">
                <a:cs typeface="Times New Roman" charset="0"/>
              </a:rPr>
              <a:t>	</a:t>
            </a:r>
            <a:r>
              <a:rPr lang="en-US" sz="2800" i="1" smtClean="0">
                <a:cs typeface="+mn-cs"/>
              </a:rPr>
              <a:t>Journal of Human Evolution,</a:t>
            </a:r>
            <a:r>
              <a:rPr lang="en-US" sz="2800" smtClean="0">
                <a:cs typeface="+mn-cs"/>
              </a:rPr>
              <a:t> A Biochemical 	Study of the Hip and Thigh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fade">
                                      <p:cBhvr>
                                        <p:cTn id="7" dur="500"/>
                                        <p:tgtEl>
                                          <p:spTgt spid="460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03">
                                            <p:txEl>
                                              <p:pRg st="1" end="1"/>
                                            </p:txEl>
                                          </p:spTgt>
                                        </p:tgtEl>
                                        <p:attrNameLst>
                                          <p:attrName>style.visibility</p:attrName>
                                        </p:attrNameLst>
                                      </p:cBhvr>
                                      <p:to>
                                        <p:strVal val="visible"/>
                                      </p:to>
                                    </p:set>
                                    <p:animEffect transition="in" filter="fade">
                                      <p:cBhvr>
                                        <p:cTn id="12" dur="500"/>
                                        <p:tgtEl>
                                          <p:spTgt spid="460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03">
                                            <p:txEl>
                                              <p:pRg st="2" end="2"/>
                                            </p:txEl>
                                          </p:spTgt>
                                        </p:tgtEl>
                                        <p:attrNameLst>
                                          <p:attrName>style.visibility</p:attrName>
                                        </p:attrNameLst>
                                      </p:cBhvr>
                                      <p:to>
                                        <p:strVal val="visible"/>
                                      </p:to>
                                    </p:set>
                                    <p:animEffect transition="in" filter="fade">
                                      <p:cBhvr>
                                        <p:cTn id="17" dur="500"/>
                                        <p:tgtEl>
                                          <p:spTgt spid="460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03">
                                            <p:txEl>
                                              <p:pRg st="3" end="3"/>
                                            </p:txEl>
                                          </p:spTgt>
                                        </p:tgtEl>
                                        <p:attrNameLst>
                                          <p:attrName>style.visibility</p:attrName>
                                        </p:attrNameLst>
                                      </p:cBhvr>
                                      <p:to>
                                        <p:strVal val="visible"/>
                                      </p:to>
                                    </p:set>
                                    <p:animEffect transition="in" filter="fade">
                                      <p:cBhvr>
                                        <p:cTn id="22" dur="500"/>
                                        <p:tgtEl>
                                          <p:spTgt spid="460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eaLnBrk="1" hangingPunct="1">
              <a:defRPr/>
            </a:pPr>
            <a:r>
              <a:rPr lang="en-US" smtClean="0">
                <a:cs typeface="+mj-cs"/>
              </a:rPr>
              <a:t>Did Lucy Walk Upright?</a:t>
            </a:r>
          </a:p>
        </p:txBody>
      </p:sp>
      <p:sp>
        <p:nvSpPr>
          <p:cNvPr id="461827" name="Rectangle 3"/>
          <p:cNvSpPr>
            <a:spLocks noChangeArrowheads="1"/>
          </p:cNvSpPr>
          <p:nvPr/>
        </p:nvSpPr>
        <p:spPr bwMode="auto">
          <a:xfrm>
            <a:off x="241300" y="4503738"/>
            <a:ext cx="6699250" cy="2001837"/>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nSpc>
                <a:spcPct val="90000"/>
              </a:lnSpc>
              <a:spcBef>
                <a:spcPct val="20000"/>
              </a:spcBef>
              <a:buClr>
                <a:srgbClr val="FFCC66"/>
              </a:buClr>
              <a:buSzPct val="70000"/>
              <a:buFont typeface="Wingdings" charset="0"/>
              <a:buNone/>
              <a:defRPr/>
            </a:pPr>
            <a:r>
              <a:rPr lang="ja-JP" altLang="en-US">
                <a:solidFill>
                  <a:srgbClr val="FFFFFF"/>
                </a:solidFill>
                <a:latin typeface="Arial"/>
                <a:cs typeface="+mn-cs"/>
              </a:rPr>
              <a:t>“</a:t>
            </a:r>
            <a:r>
              <a:rPr lang="en-US">
                <a:solidFill>
                  <a:srgbClr val="FFFFFF"/>
                </a:solidFill>
                <a:cs typeface="+mn-cs"/>
              </a:rPr>
              <a:t>I walked over to the cabinet, pulled out Lucy, and shazam! – she had the morphology that was classic for knuckle walkers.</a:t>
            </a:r>
            <a:r>
              <a:rPr lang="ja-JP" altLang="en-US">
                <a:solidFill>
                  <a:srgbClr val="FFFFFF"/>
                </a:solidFill>
                <a:latin typeface="Arial"/>
                <a:cs typeface="+mn-cs"/>
              </a:rPr>
              <a:t>”</a:t>
            </a:r>
            <a:endParaRPr lang="en-US">
              <a:solidFill>
                <a:srgbClr val="FFFFFF"/>
              </a:solidFill>
              <a:cs typeface="+mn-cs"/>
            </a:endParaRPr>
          </a:p>
        </p:txBody>
      </p:sp>
      <p:sp>
        <p:nvSpPr>
          <p:cNvPr id="461828" name="Text Box 4"/>
          <p:cNvSpPr txBox="1">
            <a:spLocks noChangeArrowheads="1"/>
          </p:cNvSpPr>
          <p:nvPr/>
        </p:nvSpPr>
        <p:spPr bwMode="auto">
          <a:xfrm>
            <a:off x="360363" y="1973263"/>
            <a:ext cx="8496300" cy="1430337"/>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lnSpc>
                <a:spcPct val="90000"/>
              </a:lnSpc>
              <a:spcBef>
                <a:spcPct val="50000"/>
              </a:spcBef>
              <a:defRPr/>
            </a:pPr>
            <a:r>
              <a:rPr lang="ja-JP" altLang="en-US" dirty="0">
                <a:latin typeface="Arial"/>
                <a:cs typeface="+mn-cs"/>
              </a:rPr>
              <a:t>“</a:t>
            </a:r>
            <a:r>
              <a:rPr lang="en-US" dirty="0">
                <a:cs typeface="+mn-cs"/>
              </a:rPr>
              <a:t>Regardless of the status of Lucy</a:t>
            </a:r>
            <a:r>
              <a:rPr lang="fr-FR" altLang="ja-JP" dirty="0">
                <a:latin typeface="Arial"/>
                <a:cs typeface="+mn-cs"/>
              </a:rPr>
              <a:t>'</a:t>
            </a:r>
            <a:r>
              <a:rPr lang="en-US" dirty="0">
                <a:cs typeface="+mn-cs"/>
              </a:rPr>
              <a:t>s knee joint, new evidence has come forth that Lucy has the morphology of a knuckle-walker.</a:t>
            </a:r>
            <a:r>
              <a:rPr lang="ja-JP" altLang="en-US" dirty="0">
                <a:latin typeface="Arial"/>
                <a:cs typeface="+mn-cs"/>
              </a:rPr>
              <a:t>”</a:t>
            </a:r>
            <a:endParaRPr lang="en-US" dirty="0">
              <a:cs typeface="+mn-cs"/>
            </a:endParaRPr>
          </a:p>
        </p:txBody>
      </p:sp>
      <p:grpSp>
        <p:nvGrpSpPr>
          <p:cNvPr id="461829" name="Group 5"/>
          <p:cNvGrpSpPr>
            <a:grpSpLocks/>
          </p:cNvGrpSpPr>
          <p:nvPr/>
        </p:nvGrpSpPr>
        <p:grpSpPr bwMode="auto">
          <a:xfrm>
            <a:off x="6986588" y="3868738"/>
            <a:ext cx="1892300" cy="2289175"/>
            <a:chOff x="4429" y="2034"/>
            <a:chExt cx="1192" cy="1442"/>
          </a:xfrm>
        </p:grpSpPr>
        <p:pic>
          <p:nvPicPr>
            <p:cNvPr id="69639" name="Picture 6" descr="ape posture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37" y="2034"/>
              <a:ext cx="1184" cy="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Rectangle 7"/>
            <p:cNvSpPr>
              <a:spLocks noChangeArrowheads="1"/>
            </p:cNvSpPr>
            <p:nvPr/>
          </p:nvSpPr>
          <p:spPr bwMode="auto">
            <a:xfrm>
              <a:off x="4429" y="2036"/>
              <a:ext cx="1192" cy="1430"/>
            </a:xfrm>
            <a:prstGeom prst="rect">
              <a:avLst/>
            </a:prstGeom>
            <a:noFill/>
            <a:ln w="28575">
              <a:solidFill>
                <a:srgbClr val="000066"/>
              </a:solidFill>
              <a:miter lim="800000"/>
              <a:headEnd/>
              <a:tailEnd/>
            </a:ln>
            <a:effectLst>
              <a:prstShdw prst="shdw17" dist="17961" dir="2700000">
                <a:srgbClr val="00003D">
                  <a:alpha val="74997"/>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
        <p:nvSpPr>
          <p:cNvPr id="461832" name="Text Box 8"/>
          <p:cNvSpPr txBox="1">
            <a:spLocks noChangeArrowheads="1"/>
          </p:cNvSpPr>
          <p:nvPr/>
        </p:nvSpPr>
        <p:spPr bwMode="auto">
          <a:xfrm>
            <a:off x="379413" y="1220788"/>
            <a:ext cx="8497887" cy="7493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lnSpc>
                <a:spcPct val="90000"/>
              </a:lnSpc>
              <a:spcBef>
                <a:spcPct val="50000"/>
              </a:spcBef>
              <a:defRPr/>
            </a:pPr>
            <a:r>
              <a:rPr lang="en-US" sz="2400">
                <a:cs typeface="+mn-cs"/>
              </a:rPr>
              <a:t>Richmand and Strait, </a:t>
            </a:r>
            <a:r>
              <a:rPr lang="ja-JP" altLang="en-US" sz="2400">
                <a:latin typeface="Arial"/>
                <a:cs typeface="+mn-cs"/>
              </a:rPr>
              <a:t>“</a:t>
            </a:r>
            <a:r>
              <a:rPr lang="en-US" sz="2400">
                <a:cs typeface="+mn-cs"/>
              </a:rPr>
              <a:t>Evidence that Humans Evolved from Knuckle-Walking Ancestor,</a:t>
            </a:r>
            <a:r>
              <a:rPr lang="ja-JP" altLang="en-US" sz="2400">
                <a:latin typeface="Arial"/>
                <a:cs typeface="+mn-cs"/>
              </a:rPr>
              <a:t>”</a:t>
            </a:r>
            <a:r>
              <a:rPr lang="en-US" sz="2400">
                <a:cs typeface="+mn-cs"/>
              </a:rPr>
              <a:t> </a:t>
            </a:r>
            <a:r>
              <a:rPr lang="en-US" sz="2400" i="1">
                <a:cs typeface="+mn-cs"/>
              </a:rPr>
              <a:t>Nature</a:t>
            </a:r>
            <a:r>
              <a:rPr lang="en-US" sz="2400">
                <a:cs typeface="+mn-cs"/>
              </a:rPr>
              <a:t>, 2000.</a:t>
            </a:r>
          </a:p>
        </p:txBody>
      </p:sp>
      <p:sp>
        <p:nvSpPr>
          <p:cNvPr id="461833" name="Text Box 9"/>
          <p:cNvSpPr txBox="1">
            <a:spLocks noChangeArrowheads="1"/>
          </p:cNvSpPr>
          <p:nvPr/>
        </p:nvSpPr>
        <p:spPr bwMode="auto">
          <a:xfrm>
            <a:off x="309563" y="3700463"/>
            <a:ext cx="6456362" cy="7493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90000"/>
              </a:lnSpc>
              <a:spcBef>
                <a:spcPct val="20000"/>
              </a:spcBef>
              <a:buClr>
                <a:srgbClr val="000066"/>
              </a:buClr>
              <a:buSzPct val="70000"/>
              <a:buFont typeface="Wingdings" charset="0"/>
              <a:buNone/>
              <a:defRPr/>
            </a:pPr>
            <a:r>
              <a:rPr lang="en-US" sz="2400">
                <a:cs typeface="+mn-cs"/>
              </a:rPr>
              <a:t>E. Stokstad, </a:t>
            </a:r>
            <a:r>
              <a:rPr lang="ja-JP" altLang="en-US" sz="2400">
                <a:latin typeface="Arial"/>
                <a:cs typeface="+mn-cs"/>
              </a:rPr>
              <a:t>“</a:t>
            </a:r>
            <a:r>
              <a:rPr lang="en-US" sz="2400">
                <a:cs typeface="+mn-cs"/>
              </a:rPr>
              <a:t>Hominid Ancestors May Have Knuckle Walked,</a:t>
            </a:r>
            <a:r>
              <a:rPr lang="ja-JP" altLang="en-US" sz="2400">
                <a:latin typeface="Arial"/>
                <a:cs typeface="+mn-cs"/>
              </a:rPr>
              <a:t>”</a:t>
            </a:r>
            <a:r>
              <a:rPr lang="en-US" sz="2400">
                <a:cs typeface="+mn-cs"/>
              </a:rPr>
              <a:t> </a:t>
            </a:r>
            <a:r>
              <a:rPr lang="en-US" sz="2400" i="1">
                <a:cs typeface="+mn-cs"/>
              </a:rPr>
              <a:t>Science</a:t>
            </a:r>
            <a:r>
              <a:rPr lang="en-US" sz="2400">
                <a:cs typeface="+mn-cs"/>
              </a:rPr>
              <a:t>, 2000.</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61829"/>
                                        </p:tgtEl>
                                        <p:attrNameLst>
                                          <p:attrName>style.visibility</p:attrName>
                                        </p:attrNameLst>
                                      </p:cBhvr>
                                      <p:to>
                                        <p:strVal val="visible"/>
                                      </p:to>
                                    </p:set>
                                    <p:animEffect transition="in" filter="fade">
                                      <p:cBhvr>
                                        <p:cTn id="7" dur="500"/>
                                        <p:tgtEl>
                                          <p:spTgt spid="46182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1832"/>
                                        </p:tgtEl>
                                        <p:attrNameLst>
                                          <p:attrName>style.visibility</p:attrName>
                                        </p:attrNameLst>
                                      </p:cBhvr>
                                      <p:to>
                                        <p:strVal val="visible"/>
                                      </p:to>
                                    </p:set>
                                    <p:animEffect transition="in" filter="fade">
                                      <p:cBhvr>
                                        <p:cTn id="11" dur="500"/>
                                        <p:tgtEl>
                                          <p:spTgt spid="4618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61828"/>
                                        </p:tgtEl>
                                        <p:attrNameLst>
                                          <p:attrName>style.visibility</p:attrName>
                                        </p:attrNameLst>
                                      </p:cBhvr>
                                      <p:to>
                                        <p:strVal val="visible"/>
                                      </p:to>
                                    </p:set>
                                    <p:animEffect transition="in" filter="dissolve">
                                      <p:cBhvr>
                                        <p:cTn id="16" dur="500"/>
                                        <p:tgtEl>
                                          <p:spTgt spid="4618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61833"/>
                                        </p:tgtEl>
                                        <p:attrNameLst>
                                          <p:attrName>style.visibility</p:attrName>
                                        </p:attrNameLst>
                                      </p:cBhvr>
                                      <p:to>
                                        <p:strVal val="visible"/>
                                      </p:to>
                                    </p:set>
                                    <p:animEffect transition="in" filter="fade">
                                      <p:cBhvr>
                                        <p:cTn id="21" dur="500"/>
                                        <p:tgtEl>
                                          <p:spTgt spid="461833"/>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461827"/>
                                        </p:tgtEl>
                                        <p:attrNameLst>
                                          <p:attrName>style.visibility</p:attrName>
                                        </p:attrNameLst>
                                      </p:cBhvr>
                                      <p:to>
                                        <p:strVal val="visible"/>
                                      </p:to>
                                    </p:set>
                                    <p:animEffect transition="in" filter="dissolve">
                                      <p:cBhvr>
                                        <p:cTn id="25" dur="500"/>
                                        <p:tgtEl>
                                          <p:spTgt spid="461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autoUpdateAnimBg="0"/>
      <p:bldP spid="461828" grpId="0" autoUpdateAnimBg="0"/>
      <p:bldP spid="461832" grpId="0"/>
      <p:bldP spid="46183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eaLnBrk="1" hangingPunct="1">
              <a:defRPr/>
            </a:pPr>
            <a:r>
              <a:rPr lang="en-US" smtClean="0">
                <a:cs typeface="+mj-cs"/>
              </a:rPr>
              <a:t>Did Lucy Walk Upright?</a:t>
            </a:r>
          </a:p>
        </p:txBody>
      </p:sp>
      <p:sp>
        <p:nvSpPr>
          <p:cNvPr id="462851" name="Rectangle 3"/>
          <p:cNvSpPr>
            <a:spLocks noGrp="1" noChangeArrowheads="1"/>
          </p:cNvSpPr>
          <p:nvPr>
            <p:ph type="body" idx="1"/>
          </p:nvPr>
        </p:nvSpPr>
        <p:spPr>
          <a:xfrm>
            <a:off x="487363" y="2911475"/>
            <a:ext cx="8229600" cy="3529013"/>
          </a:xfrm>
        </p:spPr>
        <p:txBody>
          <a:bodyPr/>
          <a:lstStyle/>
          <a:p>
            <a:pPr marL="0" indent="0" eaLnBrk="1" hangingPunct="1">
              <a:lnSpc>
                <a:spcPct val="90000"/>
              </a:lnSpc>
              <a:buFont typeface="Wingdings" charset="0"/>
              <a:buNone/>
              <a:defRPr/>
            </a:pPr>
            <a:r>
              <a:rPr lang="ja-JP" altLang="en-US" smtClean="0">
                <a:latin typeface="Arial"/>
                <a:cs typeface="+mn-cs"/>
              </a:rPr>
              <a:t>“</a:t>
            </a:r>
            <a:r>
              <a:rPr lang="en-US" smtClean="0">
                <a:cs typeface="+mn-cs"/>
              </a:rPr>
              <a:t>The australopithecines known over the last several decades … are now irrevocably removed from a place in the evolution of human bipedalism,…</a:t>
            </a:r>
          </a:p>
          <a:p>
            <a:pPr marL="0" indent="0" eaLnBrk="1" hangingPunct="1">
              <a:lnSpc>
                <a:spcPct val="90000"/>
              </a:lnSpc>
              <a:buFont typeface="Wingdings" charset="0"/>
              <a:buNone/>
              <a:defRPr/>
            </a:pPr>
            <a:r>
              <a:rPr lang="en-US" smtClean="0">
                <a:cs typeface="+mn-cs"/>
              </a:rPr>
              <a:t>All this should make us wonder about the usual presentation of human evolution in introductory textbooks…</a:t>
            </a:r>
            <a:r>
              <a:rPr lang="ja-JP" altLang="en-US" smtClean="0">
                <a:latin typeface="Arial"/>
                <a:cs typeface="+mn-cs"/>
              </a:rPr>
              <a:t>”</a:t>
            </a:r>
            <a:endParaRPr lang="en-US" smtClean="0">
              <a:cs typeface="+mn-cs"/>
            </a:endParaRPr>
          </a:p>
        </p:txBody>
      </p:sp>
      <p:sp>
        <p:nvSpPr>
          <p:cNvPr id="462852" name="Text Box 4"/>
          <p:cNvSpPr txBox="1">
            <a:spLocks noChangeArrowheads="1"/>
          </p:cNvSpPr>
          <p:nvPr/>
        </p:nvSpPr>
        <p:spPr bwMode="auto">
          <a:xfrm>
            <a:off x="406400" y="1265238"/>
            <a:ext cx="8113713" cy="11874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50000"/>
              </a:spcBef>
              <a:defRPr/>
            </a:pPr>
            <a:r>
              <a:rPr lang="en-US" sz="2400">
                <a:cs typeface="+mn-cs"/>
              </a:rPr>
              <a:t>Charles Oxnard (professor of anatomy and leading expert on australopithecine fossils), </a:t>
            </a:r>
            <a:r>
              <a:rPr lang="en-US" sz="2400" i="1">
                <a:cs typeface="+mn-cs"/>
              </a:rPr>
              <a:t>The Order of Man: A Biomathematical Anatomy of the Primates</a:t>
            </a:r>
            <a:r>
              <a:rPr lang="en-US" sz="2400">
                <a:cs typeface="+mn-cs"/>
              </a:rPr>
              <a:t>, 1984, p. 332.</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2852"/>
                                        </p:tgtEl>
                                        <p:attrNameLst>
                                          <p:attrName>style.visibility</p:attrName>
                                        </p:attrNameLst>
                                      </p:cBhvr>
                                      <p:to>
                                        <p:strVal val="visible"/>
                                      </p:to>
                                    </p:set>
                                    <p:animEffect transition="in" filter="fade">
                                      <p:cBhvr>
                                        <p:cTn id="7" dur="500"/>
                                        <p:tgtEl>
                                          <p:spTgt spid="462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2851">
                                            <p:txEl>
                                              <p:pRg st="0" end="0"/>
                                            </p:txEl>
                                          </p:spTgt>
                                        </p:tgtEl>
                                        <p:attrNameLst>
                                          <p:attrName>style.visibility</p:attrName>
                                        </p:attrNameLst>
                                      </p:cBhvr>
                                      <p:to>
                                        <p:strVal val="visible"/>
                                      </p:to>
                                    </p:set>
                                    <p:animEffect transition="in" filter="fade">
                                      <p:cBhvr>
                                        <p:cTn id="12" dur="500"/>
                                        <p:tgtEl>
                                          <p:spTgt spid="462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2851">
                                            <p:txEl>
                                              <p:pRg st="1" end="1"/>
                                            </p:txEl>
                                          </p:spTgt>
                                        </p:tgtEl>
                                        <p:attrNameLst>
                                          <p:attrName>style.visibility</p:attrName>
                                        </p:attrNameLst>
                                      </p:cBhvr>
                                      <p:to>
                                        <p:strVal val="visible"/>
                                      </p:to>
                                    </p:set>
                                    <p:animEffect transition="in" filter="fade">
                                      <p:cBhvr>
                                        <p:cTn id="17" dur="500"/>
                                        <p:tgtEl>
                                          <p:spTgt spid="462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1" grpId="0" build="p"/>
      <p:bldP spid="4628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pPr eaLnBrk="1" hangingPunct="1">
              <a:defRPr/>
            </a:pPr>
            <a:r>
              <a:rPr lang="en-US" smtClean="0">
                <a:cs typeface="+mj-cs"/>
              </a:rPr>
              <a:t>Piltdown Man</a:t>
            </a:r>
          </a:p>
        </p:txBody>
      </p:sp>
      <p:pic>
        <p:nvPicPr>
          <p:cNvPr id="382980" name="Picture 4" descr="Piltdown"/>
          <p:cNvPicPr>
            <a:picLocks noGrp="1" noChangeAspect="1" noChangeArrowheads="1"/>
          </p:cNvPicPr>
          <p:nvPr>
            <p:ph sz="quarter" idx="4294967295"/>
          </p:nvPr>
        </p:nvPicPr>
        <p:blipFill>
          <a:blip r:embed="rId3">
            <a:extLst>
              <a:ext uri="{28A0092B-C50C-407E-A947-70E740481C1C}">
                <a14:useLocalDpi xmlns:a14="http://schemas.microsoft.com/office/drawing/2010/main"/>
              </a:ext>
            </a:extLst>
          </a:blip>
          <a:srcRect/>
          <a:stretch>
            <a:fillRect/>
          </a:stretch>
        </p:blipFill>
        <p:spPr>
          <a:xfrm>
            <a:off x="4213225" y="2106613"/>
            <a:ext cx="4702175" cy="3649662"/>
          </a:xfrm>
          <a:ln w="38100">
            <a:solidFill>
              <a:srgbClr val="FFCC66"/>
            </a:solidFill>
            <a:miter lim="800000"/>
            <a:headEnd/>
            <a:tailEnd/>
          </a:ln>
          <a:effectLst>
            <a:outerShdw blurRad="63500" dist="29783" dir="1514402" algn="ctr" rotWithShape="0">
              <a:srgbClr val="808080">
                <a:alpha val="74998"/>
              </a:srgbClr>
            </a:outerShdw>
          </a:effectLst>
          <a:extLst>
            <a:ext uri="{909E8E84-426E-40dd-AFC4-6F175D3DCCD1}">
              <a14:hiddenFill xmlns:a14="http://schemas.microsoft.com/office/drawing/2010/main">
                <a:solidFill>
                  <a:srgbClr val="FFFFFF"/>
                </a:solidFill>
              </a14:hiddenFill>
            </a:ext>
          </a:extLst>
        </p:spPr>
      </p:pic>
      <p:pic>
        <p:nvPicPr>
          <p:cNvPr id="382981" name="Picture 5" descr="Piltdown jaw"/>
          <p:cNvPicPr>
            <a:picLocks noGrp="1" noChangeAspect="1" noChangeArrowheads="1"/>
          </p:cNvPicPr>
          <p:nvPr>
            <p:ph sz="quarter" idx="4294967295"/>
          </p:nvPr>
        </p:nvPicPr>
        <p:blipFill>
          <a:blip r:embed="rId4">
            <a:extLst>
              <a:ext uri="{28A0092B-C50C-407E-A947-70E740481C1C}">
                <a14:useLocalDpi xmlns:a14="http://schemas.microsoft.com/office/drawing/2010/main"/>
              </a:ext>
            </a:extLst>
          </a:blip>
          <a:srcRect/>
          <a:stretch>
            <a:fillRect/>
          </a:stretch>
        </p:blipFill>
        <p:spPr>
          <a:xfrm>
            <a:off x="269875" y="2371725"/>
            <a:ext cx="3741738" cy="2984500"/>
          </a:xfrm>
          <a:ln w="38100">
            <a:solidFill>
              <a:srgbClr val="FFCC66"/>
            </a:solidFill>
            <a:miter lim="800000"/>
            <a:headEnd/>
            <a:tailEnd/>
          </a:ln>
          <a:effectLst>
            <a:outerShdw blurRad="63500" dist="29783" dir="1514402" algn="ctr" rotWithShape="0">
              <a:srgbClr val="808080">
                <a:alpha val="74998"/>
              </a:srgbClr>
            </a:outerShdw>
          </a:effectLst>
          <a:extLst>
            <a:ext uri="{909E8E84-426E-40dd-AFC4-6F175D3DCCD1}">
              <a14:hiddenFill xmlns:a14="http://schemas.microsoft.com/office/drawing/2010/main">
                <a:solidFill>
                  <a:srgbClr val="FFFFFF"/>
                </a:solidFill>
              </a14:hiddenFill>
            </a:ext>
          </a:extLst>
        </p:spPr>
      </p:pic>
      <p:grpSp>
        <p:nvGrpSpPr>
          <p:cNvPr id="382985" name="Group 9"/>
          <p:cNvGrpSpPr>
            <a:grpSpLocks/>
          </p:cNvGrpSpPr>
          <p:nvPr/>
        </p:nvGrpSpPr>
        <p:grpSpPr bwMode="auto">
          <a:xfrm>
            <a:off x="2525713" y="1292225"/>
            <a:ext cx="2800350" cy="2771775"/>
            <a:chOff x="1591" y="814"/>
            <a:chExt cx="1764" cy="1746"/>
          </a:xfrm>
        </p:grpSpPr>
        <p:sp>
          <p:nvSpPr>
            <p:cNvPr id="382982" name="Line 6"/>
            <p:cNvSpPr>
              <a:spLocks noChangeShapeType="1"/>
            </p:cNvSpPr>
            <p:nvPr/>
          </p:nvSpPr>
          <p:spPr bwMode="auto">
            <a:xfrm>
              <a:off x="2533" y="814"/>
              <a:ext cx="822" cy="1225"/>
            </a:xfrm>
            <a:prstGeom prst="line">
              <a:avLst/>
            </a:prstGeom>
            <a:noFill/>
            <a:ln w="101600">
              <a:solidFill>
                <a:srgbClr val="FFFF66"/>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382983" name="Line 7"/>
            <p:cNvSpPr>
              <a:spLocks noChangeShapeType="1"/>
            </p:cNvSpPr>
            <p:nvPr/>
          </p:nvSpPr>
          <p:spPr bwMode="auto">
            <a:xfrm flipH="1">
              <a:off x="1975" y="914"/>
              <a:ext cx="329" cy="1646"/>
            </a:xfrm>
            <a:prstGeom prst="line">
              <a:avLst/>
            </a:prstGeom>
            <a:noFill/>
            <a:ln w="101600">
              <a:solidFill>
                <a:srgbClr val="FFFF66"/>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382984" name="Line 8"/>
            <p:cNvSpPr>
              <a:spLocks noChangeShapeType="1"/>
            </p:cNvSpPr>
            <p:nvPr/>
          </p:nvSpPr>
          <p:spPr bwMode="auto">
            <a:xfrm flipH="1">
              <a:off x="1591" y="960"/>
              <a:ext cx="329" cy="878"/>
            </a:xfrm>
            <a:prstGeom prst="line">
              <a:avLst/>
            </a:prstGeom>
            <a:noFill/>
            <a:ln w="101600">
              <a:solidFill>
                <a:srgbClr val="FFFF66"/>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382987" name="Text Box 11"/>
          <p:cNvSpPr txBox="1">
            <a:spLocks noChangeArrowheads="1"/>
          </p:cNvSpPr>
          <p:nvPr/>
        </p:nvSpPr>
        <p:spPr bwMode="auto">
          <a:xfrm>
            <a:off x="4206875" y="5794375"/>
            <a:ext cx="4716463" cy="579438"/>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cs typeface="+mn-cs"/>
              </a:rPr>
              <a:t>Segment of human skull</a:t>
            </a:r>
          </a:p>
        </p:txBody>
      </p:sp>
      <p:sp>
        <p:nvSpPr>
          <p:cNvPr id="382988" name="Text Box 12"/>
          <p:cNvSpPr txBox="1">
            <a:spLocks noChangeArrowheads="1"/>
          </p:cNvSpPr>
          <p:nvPr/>
        </p:nvSpPr>
        <p:spPr bwMode="auto">
          <a:xfrm>
            <a:off x="276225" y="5343525"/>
            <a:ext cx="3729038" cy="10668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cs typeface="+mn-cs"/>
              </a:rPr>
              <a:t>Segment of lower ape-like jaw</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82985"/>
                                        </p:tgtEl>
                                        <p:attrNameLst>
                                          <p:attrName>style.visibility</p:attrName>
                                        </p:attrNameLst>
                                      </p:cBhvr>
                                      <p:to>
                                        <p:strVal val="visible"/>
                                      </p:to>
                                    </p:set>
                                    <p:animEffect transition="in" filter="wipe(up)">
                                      <p:cBhvr>
                                        <p:cTn id="7" dur="500"/>
                                        <p:tgtEl>
                                          <p:spTgt spid="382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eaLnBrk="1" hangingPunct="1">
              <a:defRPr/>
            </a:pPr>
            <a:r>
              <a:rPr lang="en-US" smtClean="0">
                <a:cs typeface="+mj-cs"/>
              </a:rPr>
              <a:t>Did Lucy Walk Upright?</a:t>
            </a:r>
          </a:p>
        </p:txBody>
      </p:sp>
      <p:sp>
        <p:nvSpPr>
          <p:cNvPr id="463875" name="Rectangle 3"/>
          <p:cNvSpPr>
            <a:spLocks noGrp="1" noChangeArrowheads="1"/>
          </p:cNvSpPr>
          <p:nvPr>
            <p:ph type="body" idx="1"/>
          </p:nvPr>
        </p:nvSpPr>
        <p:spPr>
          <a:xfrm>
            <a:off x="357188" y="2698750"/>
            <a:ext cx="8418512" cy="2422525"/>
          </a:xfrm>
        </p:spPr>
        <p:txBody>
          <a:bodyPr/>
          <a:lstStyle/>
          <a:p>
            <a:pPr marL="0" indent="0" eaLnBrk="1" hangingPunct="1">
              <a:buFont typeface="Wingdings" charset="0"/>
              <a:buNone/>
              <a:defRPr/>
            </a:pPr>
            <a:r>
              <a:rPr lang="ja-JP" altLang="en-US" sz="3600" smtClean="0">
                <a:latin typeface="Arial"/>
                <a:cs typeface="+mn-cs"/>
              </a:rPr>
              <a:t>“</a:t>
            </a:r>
            <a:r>
              <a:rPr lang="en-US" sz="3600" smtClean="0">
                <a:cs typeface="+mn-cs"/>
              </a:rPr>
              <a:t>There are so many unique features required for bipedal motion that it is impossible for a quadruped to gradually evolve into a biped.</a:t>
            </a:r>
            <a:r>
              <a:rPr lang="ja-JP" altLang="en-US" sz="3600" smtClean="0">
                <a:latin typeface="Arial"/>
                <a:cs typeface="+mn-cs"/>
              </a:rPr>
              <a:t>”</a:t>
            </a:r>
            <a:endParaRPr lang="en-US" sz="3600" smtClean="0">
              <a:cs typeface="+mn-cs"/>
            </a:endParaRPr>
          </a:p>
        </p:txBody>
      </p:sp>
      <p:sp>
        <p:nvSpPr>
          <p:cNvPr id="463876" name="Text Box 4"/>
          <p:cNvSpPr txBox="1">
            <a:spLocks noChangeArrowheads="1"/>
          </p:cNvSpPr>
          <p:nvPr/>
        </p:nvSpPr>
        <p:spPr bwMode="auto">
          <a:xfrm>
            <a:off x="493713" y="1465263"/>
            <a:ext cx="8258175" cy="94615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a:cs typeface="+mn-cs"/>
              </a:rPr>
              <a:t>Stuart Burgess (Ph.D. CEng), </a:t>
            </a:r>
            <a:r>
              <a:rPr lang="en-US" sz="2800" i="1">
                <a:cs typeface="+mn-cs"/>
              </a:rPr>
              <a:t>Hallmarks of Design</a:t>
            </a:r>
            <a:r>
              <a:rPr lang="en-US" sz="2800">
                <a:cs typeface="+mn-cs"/>
              </a:rPr>
              <a:t>, 2002, p. 166.</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3876"/>
                                        </p:tgtEl>
                                        <p:attrNameLst>
                                          <p:attrName>style.visibility</p:attrName>
                                        </p:attrNameLst>
                                      </p:cBhvr>
                                      <p:to>
                                        <p:strVal val="visible"/>
                                      </p:to>
                                    </p:set>
                                    <p:animEffect transition="in" filter="fade">
                                      <p:cBhvr>
                                        <p:cTn id="7" dur="500"/>
                                        <p:tgtEl>
                                          <p:spTgt spid="463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3875">
                                            <p:txEl>
                                              <p:pRg st="0" end="0"/>
                                            </p:txEl>
                                          </p:spTgt>
                                        </p:tgtEl>
                                        <p:attrNameLst>
                                          <p:attrName>style.visibility</p:attrName>
                                        </p:attrNameLst>
                                      </p:cBhvr>
                                      <p:to>
                                        <p:strVal val="visible"/>
                                      </p:to>
                                    </p:set>
                                    <p:animEffect transition="in" filter="fade">
                                      <p:cBhvr>
                                        <p:cTn id="12" dur="500"/>
                                        <p:tgtEl>
                                          <p:spTgt spid="463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p:bldP spid="46387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eaLnBrk="1" hangingPunct="1">
              <a:defRPr/>
            </a:pPr>
            <a:r>
              <a:rPr lang="en-US" smtClean="0">
                <a:cs typeface="+mj-cs"/>
              </a:rPr>
              <a:t>10 Unique Characteristics</a:t>
            </a:r>
          </a:p>
        </p:txBody>
      </p:sp>
      <p:sp>
        <p:nvSpPr>
          <p:cNvPr id="464899" name="Rectangle 3"/>
          <p:cNvSpPr>
            <a:spLocks noGrp="1" noChangeArrowheads="1"/>
          </p:cNvSpPr>
          <p:nvPr>
            <p:ph type="body" idx="1"/>
          </p:nvPr>
        </p:nvSpPr>
        <p:spPr>
          <a:xfrm>
            <a:off x="257175" y="1263650"/>
            <a:ext cx="5516563" cy="4757738"/>
          </a:xfrm>
          <a:effectLst>
            <a:outerShdw blurRad="63500" dist="26940" algn="ctr" rotWithShape="0">
              <a:schemeClr val="tx1">
                <a:alpha val="74998"/>
              </a:schemeClr>
            </a:outerShdw>
          </a:effectLst>
        </p:spPr>
        <p:txBody>
          <a:bodyPr/>
          <a:lstStyle/>
          <a:p>
            <a:pPr marL="566738" indent="-566738" eaLnBrk="1" hangingPunct="1">
              <a:lnSpc>
                <a:spcPct val="90000"/>
              </a:lnSpc>
              <a:buSzTx/>
              <a:buFont typeface="Wingdings" charset="0"/>
              <a:buAutoNum type="arabicPeriod"/>
              <a:defRPr/>
            </a:pPr>
            <a:r>
              <a:rPr lang="en-US" sz="2800" smtClean="0">
                <a:cs typeface="+mn-cs"/>
              </a:rPr>
              <a:t>Fine balance</a:t>
            </a:r>
          </a:p>
          <a:p>
            <a:pPr marL="566738" indent="-566738" eaLnBrk="1" hangingPunct="1">
              <a:lnSpc>
                <a:spcPct val="90000"/>
              </a:lnSpc>
              <a:buSzTx/>
              <a:buFont typeface="Wingdings" charset="0"/>
              <a:buAutoNum type="arabicPeriod"/>
              <a:defRPr/>
            </a:pPr>
            <a:r>
              <a:rPr lang="en-US" sz="2800" smtClean="0">
                <a:cs typeface="+mn-cs"/>
              </a:rPr>
              <a:t>Flat face</a:t>
            </a:r>
          </a:p>
          <a:p>
            <a:pPr marL="566738" indent="-566738" eaLnBrk="1" hangingPunct="1">
              <a:lnSpc>
                <a:spcPct val="90000"/>
              </a:lnSpc>
              <a:buSzTx/>
              <a:buFont typeface="Wingdings" charset="0"/>
              <a:buAutoNum type="arabicPeriod"/>
              <a:defRPr/>
            </a:pPr>
            <a:r>
              <a:rPr lang="en-US" sz="2800" smtClean="0">
                <a:cs typeface="+mn-cs"/>
              </a:rPr>
              <a:t>Upright skull</a:t>
            </a:r>
          </a:p>
          <a:p>
            <a:pPr marL="566738" indent="-566738" eaLnBrk="1" hangingPunct="1">
              <a:lnSpc>
                <a:spcPct val="90000"/>
              </a:lnSpc>
              <a:buSzTx/>
              <a:buFont typeface="Wingdings" charset="0"/>
              <a:buAutoNum type="arabicPeriod"/>
              <a:defRPr/>
            </a:pPr>
            <a:r>
              <a:rPr lang="en-US" sz="2800" smtClean="0">
                <a:cs typeface="+mn-cs"/>
              </a:rPr>
              <a:t>Straight back</a:t>
            </a:r>
          </a:p>
          <a:p>
            <a:pPr marL="566738" indent="-566738" eaLnBrk="1" hangingPunct="1">
              <a:lnSpc>
                <a:spcPct val="90000"/>
              </a:lnSpc>
              <a:buSzTx/>
              <a:buFont typeface="Wingdings" charset="0"/>
              <a:buAutoNum type="arabicPeriod"/>
              <a:defRPr/>
            </a:pPr>
            <a:r>
              <a:rPr lang="en-US" sz="2800" smtClean="0">
                <a:cs typeface="+mn-cs"/>
              </a:rPr>
              <a:t>Fully extendable hip joints</a:t>
            </a:r>
          </a:p>
          <a:p>
            <a:pPr marL="566738" indent="-566738" eaLnBrk="1" hangingPunct="1">
              <a:lnSpc>
                <a:spcPct val="90000"/>
              </a:lnSpc>
              <a:buSzTx/>
              <a:buFont typeface="Wingdings" charset="0"/>
              <a:buAutoNum type="arabicPeriod"/>
              <a:defRPr/>
            </a:pPr>
            <a:r>
              <a:rPr lang="en-US" sz="2800" smtClean="0">
                <a:cs typeface="+mn-cs"/>
              </a:rPr>
              <a:t>Angled femur bones</a:t>
            </a:r>
          </a:p>
          <a:p>
            <a:pPr marL="566738" indent="-566738" eaLnBrk="1" hangingPunct="1">
              <a:lnSpc>
                <a:spcPct val="90000"/>
              </a:lnSpc>
              <a:buSzTx/>
              <a:buFont typeface="Wingdings" charset="0"/>
              <a:buAutoNum type="arabicPeriod"/>
              <a:defRPr/>
            </a:pPr>
            <a:r>
              <a:rPr lang="en-US" sz="2800" smtClean="0">
                <a:cs typeface="+mn-cs"/>
              </a:rPr>
              <a:t>Fully extendable knee joints</a:t>
            </a:r>
          </a:p>
          <a:p>
            <a:pPr marL="566738" indent="-566738" eaLnBrk="1" hangingPunct="1">
              <a:lnSpc>
                <a:spcPct val="90000"/>
              </a:lnSpc>
              <a:buSzTx/>
              <a:buFont typeface="Wingdings" charset="0"/>
              <a:buAutoNum type="arabicPeriod"/>
              <a:defRPr/>
            </a:pPr>
            <a:r>
              <a:rPr lang="en-US" sz="2800" smtClean="0">
                <a:cs typeface="+mn-cs"/>
              </a:rPr>
              <a:t>Long legs</a:t>
            </a:r>
          </a:p>
          <a:p>
            <a:pPr marL="566738" indent="-566738" eaLnBrk="1" hangingPunct="1">
              <a:lnSpc>
                <a:spcPct val="90000"/>
              </a:lnSpc>
              <a:buSzTx/>
              <a:buFont typeface="Wingdings" charset="0"/>
              <a:buAutoNum type="arabicPeriod"/>
              <a:defRPr/>
            </a:pPr>
            <a:r>
              <a:rPr lang="en-US" sz="2800" smtClean="0">
                <a:cs typeface="+mn-cs"/>
              </a:rPr>
              <a:t>Arched feet</a:t>
            </a:r>
          </a:p>
          <a:p>
            <a:pPr marL="566738" indent="-566738" eaLnBrk="1" hangingPunct="1">
              <a:lnSpc>
                <a:spcPct val="90000"/>
              </a:lnSpc>
              <a:buSzTx/>
              <a:buFont typeface="Wingdings" charset="0"/>
              <a:buAutoNum type="arabicPeriod"/>
              <a:defRPr/>
            </a:pPr>
            <a:r>
              <a:rPr lang="en-US" sz="2800" smtClean="0">
                <a:cs typeface="+mn-cs"/>
              </a:rPr>
              <a:t>Strong big toes</a:t>
            </a:r>
          </a:p>
        </p:txBody>
      </p:sp>
      <p:grpSp>
        <p:nvGrpSpPr>
          <p:cNvPr id="72707" name="Group 4"/>
          <p:cNvGrpSpPr>
            <a:grpSpLocks/>
          </p:cNvGrpSpPr>
          <p:nvPr/>
        </p:nvGrpSpPr>
        <p:grpSpPr bwMode="auto">
          <a:xfrm>
            <a:off x="5513388" y="1241425"/>
            <a:ext cx="3341687" cy="3373438"/>
            <a:chOff x="3473" y="782"/>
            <a:chExt cx="2105" cy="2125"/>
          </a:xfrm>
        </p:grpSpPr>
        <p:pic>
          <p:nvPicPr>
            <p:cNvPr id="72708" name="Picture 5" descr="ape posture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73" y="1424"/>
              <a:ext cx="1217" cy="1481"/>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72709" name="Picture 6" descr="human posture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93" y="782"/>
              <a:ext cx="885" cy="2123"/>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464903" name="Rectangle 7"/>
            <p:cNvSpPr>
              <a:spLocks noChangeArrowheads="1"/>
            </p:cNvSpPr>
            <p:nvPr/>
          </p:nvSpPr>
          <p:spPr bwMode="auto">
            <a:xfrm>
              <a:off x="5476" y="1403"/>
              <a:ext cx="102" cy="427"/>
            </a:xfrm>
            <a:prstGeom prst="rect">
              <a:avLst/>
            </a:prstGeom>
            <a:solidFill>
              <a:srgbClr val="FFFFFF"/>
            </a:soli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4904" name="Line 8"/>
            <p:cNvSpPr>
              <a:spLocks noChangeShapeType="1"/>
            </p:cNvSpPr>
            <p:nvPr/>
          </p:nvSpPr>
          <p:spPr bwMode="auto">
            <a:xfrm>
              <a:off x="4681" y="1417"/>
              <a:ext cx="0" cy="118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64905" name="Line 9"/>
            <p:cNvSpPr>
              <a:spLocks noChangeShapeType="1"/>
            </p:cNvSpPr>
            <p:nvPr/>
          </p:nvSpPr>
          <p:spPr bwMode="auto">
            <a:xfrm>
              <a:off x="4681" y="2596"/>
              <a:ext cx="0" cy="311"/>
            </a:xfrm>
            <a:prstGeom prst="line">
              <a:avLst/>
            </a:prstGeom>
            <a:noFill/>
            <a:ln w="5715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4899"/>
                                        </p:tgtEl>
                                        <p:attrNameLst>
                                          <p:attrName>style.visibility</p:attrName>
                                        </p:attrNameLst>
                                      </p:cBhvr>
                                      <p:to>
                                        <p:strVal val="visible"/>
                                      </p:to>
                                    </p:set>
                                    <p:animEffect transition="in" filter="fade">
                                      <p:cBhvr>
                                        <p:cTn id="7" dur="500"/>
                                        <p:tgtEl>
                                          <p:spTgt spid="464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6" name="Picture 2" descr="Lucy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52938" y="1960563"/>
            <a:ext cx="4467225"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947" name="Rectangle 3"/>
          <p:cNvSpPr>
            <a:spLocks noGrp="1" noChangeArrowheads="1"/>
          </p:cNvSpPr>
          <p:nvPr>
            <p:ph type="title"/>
          </p:nvPr>
        </p:nvSpPr>
        <p:spPr/>
        <p:txBody>
          <a:bodyPr/>
          <a:lstStyle/>
          <a:p>
            <a:pPr eaLnBrk="1" hangingPunct="1">
              <a:defRPr/>
            </a:pPr>
            <a:r>
              <a:rPr lang="en-US" sz="5400" smtClean="0">
                <a:cs typeface="+mj-cs"/>
              </a:rPr>
              <a:t>Textbooks and Accuracy</a:t>
            </a:r>
          </a:p>
        </p:txBody>
      </p:sp>
      <p:grpSp>
        <p:nvGrpSpPr>
          <p:cNvPr id="466948" name="Group 4"/>
          <p:cNvGrpSpPr>
            <a:grpSpLocks/>
          </p:cNvGrpSpPr>
          <p:nvPr/>
        </p:nvGrpSpPr>
        <p:grpSpPr bwMode="auto">
          <a:xfrm>
            <a:off x="6797675" y="1477963"/>
            <a:ext cx="1858963" cy="4618037"/>
            <a:chOff x="4282" y="931"/>
            <a:chExt cx="1171" cy="2909"/>
          </a:xfrm>
        </p:grpSpPr>
        <p:sp>
          <p:nvSpPr>
            <p:cNvPr id="466949" name="Line 5"/>
            <p:cNvSpPr>
              <a:spLocks noChangeShapeType="1"/>
            </p:cNvSpPr>
            <p:nvPr/>
          </p:nvSpPr>
          <p:spPr bwMode="auto">
            <a:xfrm flipV="1">
              <a:off x="5203" y="2947"/>
              <a:ext cx="29" cy="89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66950" name="Line 6"/>
            <p:cNvSpPr>
              <a:spLocks noChangeShapeType="1"/>
            </p:cNvSpPr>
            <p:nvPr/>
          </p:nvSpPr>
          <p:spPr bwMode="auto">
            <a:xfrm>
              <a:off x="4282" y="979"/>
              <a:ext cx="211" cy="109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66951" name="Line 7"/>
            <p:cNvSpPr>
              <a:spLocks noChangeShapeType="1"/>
            </p:cNvSpPr>
            <p:nvPr/>
          </p:nvSpPr>
          <p:spPr bwMode="auto">
            <a:xfrm flipH="1">
              <a:off x="4810" y="931"/>
              <a:ext cx="643" cy="115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466952" name="Text Box 8"/>
          <p:cNvSpPr txBox="1">
            <a:spLocks noChangeArrowheads="1"/>
          </p:cNvSpPr>
          <p:nvPr/>
        </p:nvSpPr>
        <p:spPr bwMode="auto">
          <a:xfrm>
            <a:off x="0" y="6338888"/>
            <a:ext cx="5211763" cy="519112"/>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a:cs typeface="+mn-cs"/>
              </a:rPr>
              <a:t> </a:t>
            </a:r>
            <a:r>
              <a:rPr lang="en-US" sz="2800" i="1">
                <a:cs typeface="+mn-cs"/>
              </a:rPr>
              <a:t>Biology: The Web of Life, </a:t>
            </a:r>
            <a:r>
              <a:rPr lang="en-US" sz="2800">
                <a:cs typeface="+mn-cs"/>
              </a:rPr>
              <a:t>1993</a:t>
            </a:r>
          </a:p>
        </p:txBody>
      </p:sp>
      <p:pic>
        <p:nvPicPr>
          <p:cNvPr id="466953"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288" y="1931988"/>
            <a:ext cx="3914775" cy="3198812"/>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grpSp>
        <p:nvGrpSpPr>
          <p:cNvPr id="466954" name="Group 10"/>
          <p:cNvGrpSpPr>
            <a:grpSpLocks/>
          </p:cNvGrpSpPr>
          <p:nvPr/>
        </p:nvGrpSpPr>
        <p:grpSpPr bwMode="auto">
          <a:xfrm>
            <a:off x="838200" y="5014913"/>
            <a:ext cx="2911475" cy="1339850"/>
            <a:chOff x="528" y="3159"/>
            <a:chExt cx="1834" cy="844"/>
          </a:xfrm>
        </p:grpSpPr>
        <p:sp>
          <p:nvSpPr>
            <p:cNvPr id="466955" name="Line 11"/>
            <p:cNvSpPr>
              <a:spLocks noChangeShapeType="1"/>
            </p:cNvSpPr>
            <p:nvPr/>
          </p:nvSpPr>
          <p:spPr bwMode="auto">
            <a:xfrm flipV="1">
              <a:off x="1911" y="3159"/>
              <a:ext cx="451" cy="479"/>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66956" name="Oval 12"/>
            <p:cNvSpPr>
              <a:spLocks noChangeArrowheads="1"/>
            </p:cNvSpPr>
            <p:nvPr/>
          </p:nvSpPr>
          <p:spPr bwMode="auto">
            <a:xfrm>
              <a:off x="1516" y="3580"/>
              <a:ext cx="423" cy="423"/>
            </a:xfrm>
            <a:prstGeom prst="ellipse">
              <a:avLst/>
            </a:prstGeom>
            <a:gradFill rotWithShape="1">
              <a:gsLst>
                <a:gs pos="0">
                  <a:srgbClr val="33CC33">
                    <a:gamma/>
                    <a:tint val="20000"/>
                    <a:invGamma/>
                  </a:srgbClr>
                </a:gs>
                <a:gs pos="100000">
                  <a:srgbClr val="33CC33"/>
                </a:gs>
              </a:gsLst>
              <a:path path="shape">
                <a:fillToRect l="50000" t="50000" r="50000" b="50000"/>
              </a:path>
            </a:gra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3600" b="1">
                  <a:solidFill>
                    <a:schemeClr val="tx1"/>
                  </a:solidFill>
                  <a:cs typeface="+mn-cs"/>
                </a:rPr>
                <a:t>1</a:t>
              </a:r>
            </a:p>
          </p:txBody>
        </p:sp>
        <p:sp>
          <p:nvSpPr>
            <p:cNvPr id="466957" name="Text Box 13"/>
            <p:cNvSpPr txBox="1">
              <a:spLocks noChangeArrowheads="1"/>
            </p:cNvSpPr>
            <p:nvPr/>
          </p:nvSpPr>
          <p:spPr bwMode="auto">
            <a:xfrm>
              <a:off x="528" y="3609"/>
              <a:ext cx="978" cy="365"/>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a:cs typeface="+mn-cs"/>
                </a:rPr>
                <a:t>Teeth</a:t>
              </a:r>
            </a:p>
          </p:txBody>
        </p:sp>
      </p:grpSp>
      <p:grpSp>
        <p:nvGrpSpPr>
          <p:cNvPr id="466958" name="Group 14"/>
          <p:cNvGrpSpPr>
            <a:grpSpLocks/>
          </p:cNvGrpSpPr>
          <p:nvPr/>
        </p:nvGrpSpPr>
        <p:grpSpPr bwMode="auto">
          <a:xfrm>
            <a:off x="3565525" y="1141413"/>
            <a:ext cx="4710113" cy="2516187"/>
            <a:chOff x="2246" y="719"/>
            <a:chExt cx="2967" cy="1585"/>
          </a:xfrm>
        </p:grpSpPr>
        <p:sp>
          <p:nvSpPr>
            <p:cNvPr id="466959" name="Freeform 15"/>
            <p:cNvSpPr>
              <a:spLocks/>
            </p:cNvSpPr>
            <p:nvPr/>
          </p:nvSpPr>
          <p:spPr bwMode="auto">
            <a:xfrm>
              <a:off x="2246" y="1085"/>
              <a:ext cx="816" cy="1219"/>
            </a:xfrm>
            <a:custGeom>
              <a:avLst/>
              <a:gdLst>
                <a:gd name="T0" fmla="*/ 816 w 816"/>
                <a:gd name="T1" fmla="*/ 0 h 1219"/>
                <a:gd name="T2" fmla="*/ 576 w 816"/>
                <a:gd name="T3" fmla="*/ 317 h 1219"/>
                <a:gd name="T4" fmla="*/ 0 w 816"/>
                <a:gd name="T5" fmla="*/ 1219 h 1219"/>
              </a:gdLst>
              <a:ahLst/>
              <a:cxnLst>
                <a:cxn ang="0">
                  <a:pos x="T0" y="T1"/>
                </a:cxn>
                <a:cxn ang="0">
                  <a:pos x="T2" y="T3"/>
                </a:cxn>
                <a:cxn ang="0">
                  <a:pos x="T4" y="T5"/>
                </a:cxn>
              </a:cxnLst>
              <a:rect l="0" t="0" r="r" b="b"/>
              <a:pathLst>
                <a:path w="816" h="1219">
                  <a:moveTo>
                    <a:pt x="816" y="0"/>
                  </a:moveTo>
                  <a:cubicBezTo>
                    <a:pt x="778" y="53"/>
                    <a:pt x="712" y="114"/>
                    <a:pt x="576" y="317"/>
                  </a:cubicBezTo>
                  <a:cubicBezTo>
                    <a:pt x="440" y="520"/>
                    <a:pt x="96" y="1069"/>
                    <a:pt x="0" y="1219"/>
                  </a:cubicBez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66960" name="Oval 16"/>
            <p:cNvSpPr>
              <a:spLocks noChangeArrowheads="1"/>
            </p:cNvSpPr>
            <p:nvPr/>
          </p:nvSpPr>
          <p:spPr bwMode="auto">
            <a:xfrm>
              <a:off x="3023" y="719"/>
              <a:ext cx="423" cy="423"/>
            </a:xfrm>
            <a:prstGeom prst="ellipse">
              <a:avLst/>
            </a:prstGeom>
            <a:gradFill rotWithShape="1">
              <a:gsLst>
                <a:gs pos="0">
                  <a:srgbClr val="33CC33">
                    <a:gamma/>
                    <a:tint val="20000"/>
                    <a:invGamma/>
                  </a:srgbClr>
                </a:gs>
                <a:gs pos="100000">
                  <a:srgbClr val="33CC33"/>
                </a:gs>
              </a:gsLst>
              <a:path path="shape">
                <a:fillToRect l="50000" t="50000" r="50000" b="50000"/>
              </a:path>
            </a:gra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3600" b="1">
                  <a:solidFill>
                    <a:schemeClr val="tx1"/>
                  </a:solidFill>
                  <a:cs typeface="+mn-cs"/>
                </a:rPr>
                <a:t>3</a:t>
              </a:r>
            </a:p>
          </p:txBody>
        </p:sp>
        <p:sp>
          <p:nvSpPr>
            <p:cNvPr id="466961" name="Text Box 17"/>
            <p:cNvSpPr txBox="1">
              <a:spLocks noChangeArrowheads="1"/>
            </p:cNvSpPr>
            <p:nvPr/>
          </p:nvSpPr>
          <p:spPr bwMode="auto">
            <a:xfrm>
              <a:off x="3466" y="729"/>
              <a:ext cx="1747" cy="365"/>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cs typeface="+mn-cs"/>
                </a:rPr>
                <a:t>Flatter face</a:t>
              </a:r>
            </a:p>
          </p:txBody>
        </p:sp>
      </p:grpSp>
      <p:grpSp>
        <p:nvGrpSpPr>
          <p:cNvPr id="466962" name="Group 18"/>
          <p:cNvGrpSpPr>
            <a:grpSpLocks/>
          </p:cNvGrpSpPr>
          <p:nvPr/>
        </p:nvGrpSpPr>
        <p:grpSpPr bwMode="auto">
          <a:xfrm>
            <a:off x="779463" y="1187450"/>
            <a:ext cx="3190875" cy="2225675"/>
            <a:chOff x="491" y="748"/>
            <a:chExt cx="2010" cy="1402"/>
          </a:xfrm>
        </p:grpSpPr>
        <p:sp>
          <p:nvSpPr>
            <p:cNvPr id="466963" name="Freeform 19"/>
            <p:cNvSpPr>
              <a:spLocks/>
            </p:cNvSpPr>
            <p:nvPr/>
          </p:nvSpPr>
          <p:spPr bwMode="auto">
            <a:xfrm>
              <a:off x="2064" y="1037"/>
              <a:ext cx="437" cy="1113"/>
            </a:xfrm>
            <a:custGeom>
              <a:avLst/>
              <a:gdLst>
                <a:gd name="T0" fmla="*/ 432 w 437"/>
                <a:gd name="T1" fmla="*/ 0 h 1113"/>
                <a:gd name="T2" fmla="*/ 365 w 437"/>
                <a:gd name="T3" fmla="*/ 806 h 1113"/>
                <a:gd name="T4" fmla="*/ 0 w 437"/>
                <a:gd name="T5" fmla="*/ 1113 h 1113"/>
              </a:gdLst>
              <a:ahLst/>
              <a:cxnLst>
                <a:cxn ang="0">
                  <a:pos x="T0" y="T1"/>
                </a:cxn>
                <a:cxn ang="0">
                  <a:pos x="T2" y="T3"/>
                </a:cxn>
                <a:cxn ang="0">
                  <a:pos x="T4" y="T5"/>
                </a:cxn>
              </a:cxnLst>
              <a:rect l="0" t="0" r="r" b="b"/>
              <a:pathLst>
                <a:path w="437" h="1113">
                  <a:moveTo>
                    <a:pt x="432" y="0"/>
                  </a:moveTo>
                  <a:cubicBezTo>
                    <a:pt x="434" y="310"/>
                    <a:pt x="437" y="620"/>
                    <a:pt x="365" y="806"/>
                  </a:cubicBezTo>
                  <a:cubicBezTo>
                    <a:pt x="293" y="992"/>
                    <a:pt x="61" y="1062"/>
                    <a:pt x="0" y="1113"/>
                  </a:cubicBezTo>
                </a:path>
              </a:pathLst>
            </a:custGeom>
            <a:noFill/>
            <a:ln w="762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466964" name="Oval 20"/>
            <p:cNvSpPr>
              <a:spLocks noChangeArrowheads="1"/>
            </p:cNvSpPr>
            <p:nvPr/>
          </p:nvSpPr>
          <p:spPr bwMode="auto">
            <a:xfrm>
              <a:off x="2044" y="748"/>
              <a:ext cx="423" cy="423"/>
            </a:xfrm>
            <a:prstGeom prst="ellipse">
              <a:avLst/>
            </a:prstGeom>
            <a:gradFill rotWithShape="1">
              <a:gsLst>
                <a:gs pos="0">
                  <a:srgbClr val="33CC33">
                    <a:gamma/>
                    <a:tint val="20000"/>
                    <a:invGamma/>
                  </a:srgbClr>
                </a:gs>
                <a:gs pos="100000">
                  <a:srgbClr val="33CC33"/>
                </a:gs>
              </a:gsLst>
              <a:path path="shape">
                <a:fillToRect l="50000" t="50000" r="50000" b="50000"/>
              </a:path>
            </a:gra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3600" b="1">
                  <a:solidFill>
                    <a:schemeClr val="tx1"/>
                  </a:solidFill>
                  <a:cs typeface="+mn-cs"/>
                </a:rPr>
                <a:t>2</a:t>
              </a:r>
            </a:p>
          </p:txBody>
        </p:sp>
        <p:sp>
          <p:nvSpPr>
            <p:cNvPr id="466965" name="Text Box 21"/>
            <p:cNvSpPr txBox="1">
              <a:spLocks noChangeArrowheads="1"/>
            </p:cNvSpPr>
            <p:nvPr/>
          </p:nvSpPr>
          <p:spPr bwMode="auto">
            <a:xfrm>
              <a:off x="491" y="787"/>
              <a:ext cx="1555" cy="36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cs typeface="+mn-cs"/>
                </a:rPr>
                <a:t>Eye socket</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66946"/>
                                        </p:tgtEl>
                                        <p:attrNameLst>
                                          <p:attrName>style.visibility</p:attrName>
                                        </p:attrNameLst>
                                      </p:cBhvr>
                                      <p:to>
                                        <p:strVal val="visible"/>
                                      </p:to>
                                    </p:set>
                                    <p:animEffect transition="in" filter="fade">
                                      <p:cBhvr>
                                        <p:cTn id="7" dur="500"/>
                                        <p:tgtEl>
                                          <p:spTgt spid="46694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66948"/>
                                        </p:tgtEl>
                                        <p:attrNameLst>
                                          <p:attrName>style.visibility</p:attrName>
                                        </p:attrNameLst>
                                      </p:cBhvr>
                                      <p:to>
                                        <p:strVal val="visible"/>
                                      </p:to>
                                    </p:set>
                                    <p:animEffect transition="in" filter="wipe(up)">
                                      <p:cBhvr>
                                        <p:cTn id="11" dur="500"/>
                                        <p:tgtEl>
                                          <p:spTgt spid="4669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466953"/>
                                        </p:tgtEl>
                                        <p:attrNameLst>
                                          <p:attrName>style.visibility</p:attrName>
                                        </p:attrNameLst>
                                      </p:cBhvr>
                                      <p:to>
                                        <p:strVal val="visible"/>
                                      </p:to>
                                    </p:set>
                                    <p:animEffect transition="in" filter="fade">
                                      <p:cBhvr>
                                        <p:cTn id="16" dur="500"/>
                                        <p:tgtEl>
                                          <p:spTgt spid="466953"/>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66952"/>
                                        </p:tgtEl>
                                        <p:attrNameLst>
                                          <p:attrName>style.visibility</p:attrName>
                                        </p:attrNameLst>
                                      </p:cBhvr>
                                      <p:to>
                                        <p:strVal val="visible"/>
                                      </p:to>
                                    </p:set>
                                    <p:animEffect transition="in" filter="fade">
                                      <p:cBhvr>
                                        <p:cTn id="20" dur="500"/>
                                        <p:tgtEl>
                                          <p:spTgt spid="46695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66954"/>
                                        </p:tgtEl>
                                        <p:attrNameLst>
                                          <p:attrName>style.visibility</p:attrName>
                                        </p:attrNameLst>
                                      </p:cBhvr>
                                      <p:to>
                                        <p:strVal val="visible"/>
                                      </p:to>
                                    </p:set>
                                    <p:animEffect transition="in" filter="wipe(left)">
                                      <p:cBhvr>
                                        <p:cTn id="25" dur="500"/>
                                        <p:tgtEl>
                                          <p:spTgt spid="46695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466962"/>
                                        </p:tgtEl>
                                        <p:attrNameLst>
                                          <p:attrName>style.visibility</p:attrName>
                                        </p:attrNameLst>
                                      </p:cBhvr>
                                      <p:to>
                                        <p:strVal val="visible"/>
                                      </p:to>
                                    </p:set>
                                    <p:animEffect transition="in" filter="wipe(up)">
                                      <p:cBhvr>
                                        <p:cTn id="30" dur="500"/>
                                        <p:tgtEl>
                                          <p:spTgt spid="46696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nodeType="clickEffect">
                                  <p:stCondLst>
                                    <p:cond delay="0"/>
                                  </p:stCondLst>
                                  <p:childTnLst>
                                    <p:set>
                                      <p:cBhvr>
                                        <p:cTn id="34" dur="1" fill="hold">
                                          <p:stCondLst>
                                            <p:cond delay="0"/>
                                          </p:stCondLst>
                                        </p:cTn>
                                        <p:tgtEl>
                                          <p:spTgt spid="466958"/>
                                        </p:tgtEl>
                                        <p:attrNameLst>
                                          <p:attrName>style.visibility</p:attrName>
                                        </p:attrNameLst>
                                      </p:cBhvr>
                                      <p:to>
                                        <p:strVal val="visible"/>
                                      </p:to>
                                    </p:set>
                                    <p:animEffect transition="in" filter="wipe(up)">
                                      <p:cBhvr>
                                        <p:cTn id="35" dur="500"/>
                                        <p:tgtEl>
                                          <p:spTgt spid="466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2"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04" name="Text Box 4"/>
          <p:cNvSpPr txBox="1">
            <a:spLocks noChangeArrowheads="1"/>
          </p:cNvSpPr>
          <p:nvPr/>
        </p:nvSpPr>
        <p:spPr bwMode="auto">
          <a:xfrm>
            <a:off x="1066800" y="1090613"/>
            <a:ext cx="7010400" cy="762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400" b="1">
                <a:cs typeface="+mn-cs"/>
              </a:rPr>
              <a:t>Mechanism for Change</a:t>
            </a:r>
          </a:p>
        </p:txBody>
      </p:sp>
      <p:sp>
        <p:nvSpPr>
          <p:cNvPr id="512005" name="Text Box 5"/>
          <p:cNvSpPr txBox="1">
            <a:spLocks noChangeArrowheads="1"/>
          </p:cNvSpPr>
          <p:nvPr/>
        </p:nvSpPr>
        <p:spPr bwMode="auto">
          <a:xfrm>
            <a:off x="739775" y="2773363"/>
            <a:ext cx="7664450" cy="13112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a:cs typeface="+mn-cs"/>
              </a:rPr>
              <a:t>Is it possible for a Lucy-like creature to evolve into a human?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004"/>
                                        </p:tgtEl>
                                        <p:attrNameLst>
                                          <p:attrName>style.visibility</p:attrName>
                                        </p:attrNameLst>
                                      </p:cBhvr>
                                      <p:to>
                                        <p:strVal val="visible"/>
                                      </p:to>
                                    </p:set>
                                    <p:animEffect transition="in" filter="fade">
                                      <p:cBhvr>
                                        <p:cTn id="7" dur="500"/>
                                        <p:tgtEl>
                                          <p:spTgt spid="51200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005"/>
                                        </p:tgtEl>
                                        <p:attrNameLst>
                                          <p:attrName>style.visibility</p:attrName>
                                        </p:attrNameLst>
                                      </p:cBhvr>
                                      <p:to>
                                        <p:strVal val="visible"/>
                                      </p:to>
                                    </p:set>
                                    <p:animEffect transition="in" filter="fade">
                                      <p:cBhvr>
                                        <p:cTn id="11" dur="500"/>
                                        <p:tgtEl>
                                          <p:spTgt spid="51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4" grpId="0"/>
      <p:bldP spid="51200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mtClean="0">
                <a:cs typeface="+mj-cs"/>
              </a:rPr>
              <a:t>Evolution and Change</a:t>
            </a:r>
          </a:p>
        </p:txBody>
      </p:sp>
      <p:sp>
        <p:nvSpPr>
          <p:cNvPr id="82947" name="Rectangle 3"/>
          <p:cNvSpPr>
            <a:spLocks noGrp="1" noChangeArrowheads="1"/>
          </p:cNvSpPr>
          <p:nvPr>
            <p:ph type="body" idx="1"/>
          </p:nvPr>
        </p:nvSpPr>
        <p:spPr>
          <a:xfrm>
            <a:off x="487363" y="1908175"/>
            <a:ext cx="8229600" cy="2606675"/>
          </a:xfrm>
        </p:spPr>
        <p:txBody>
          <a:bodyPr/>
          <a:lstStyle/>
          <a:p>
            <a:pPr marL="457200" indent="-457200" eaLnBrk="1" hangingPunct="1">
              <a:lnSpc>
                <a:spcPct val="90000"/>
              </a:lnSpc>
              <a:buSzPct val="95000"/>
              <a:buFont typeface="Wingdings" charset="0"/>
              <a:buAutoNum type="arabicPeriod" startAt="2"/>
              <a:defRPr/>
            </a:pPr>
            <a:r>
              <a:rPr lang="en-US" smtClean="0">
                <a:cs typeface="+mn-cs"/>
              </a:rPr>
              <a:t>Natural selection selects this mutation over any existing genes or other detrimental mutations that code for this function</a:t>
            </a:r>
          </a:p>
          <a:p>
            <a:pPr marL="457200" indent="-457200" eaLnBrk="1" hangingPunct="1">
              <a:lnSpc>
                <a:spcPct val="90000"/>
              </a:lnSpc>
              <a:buSzPct val="95000"/>
              <a:buFont typeface="Wingdings" charset="0"/>
              <a:buAutoNum type="arabicPeriod" startAt="2"/>
              <a:defRPr/>
            </a:pPr>
            <a:r>
              <a:rPr lang="en-US" smtClean="0">
                <a:cs typeface="+mn-cs"/>
              </a:rPr>
              <a:t>The mutation is inherited by offspring</a:t>
            </a:r>
          </a:p>
        </p:txBody>
      </p:sp>
      <p:sp>
        <p:nvSpPr>
          <p:cNvPr id="82948" name="Text Box 4"/>
          <p:cNvSpPr txBox="1">
            <a:spLocks noChangeArrowheads="1"/>
          </p:cNvSpPr>
          <p:nvPr/>
        </p:nvSpPr>
        <p:spPr bwMode="auto">
          <a:xfrm>
            <a:off x="598488" y="4921250"/>
            <a:ext cx="8054975" cy="1381125"/>
          </a:xfrm>
          <a:prstGeom prst="rect">
            <a:avLst/>
          </a:prstGeom>
          <a:solidFill>
            <a:schemeClr val="tx1"/>
          </a:solidFill>
          <a:ln w="38100">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3600" b="1">
                <a:solidFill>
                  <a:schemeClr val="bg1"/>
                </a:solidFill>
                <a:cs typeface="+mn-cs"/>
              </a:rPr>
              <a:t>KEY</a:t>
            </a:r>
            <a:r>
              <a:rPr lang="en-US" sz="3600">
                <a:solidFill>
                  <a:schemeClr val="bg1"/>
                </a:solidFill>
                <a:cs typeface="+mn-cs"/>
              </a:rPr>
              <a:t>: This process must add </a:t>
            </a:r>
          </a:p>
          <a:p>
            <a:pPr algn="ctr" eaLnBrk="0" hangingPunct="0">
              <a:spcBef>
                <a:spcPct val="15000"/>
              </a:spcBef>
              <a:defRPr/>
            </a:pPr>
            <a:r>
              <a:rPr lang="en-US" sz="4000">
                <a:solidFill>
                  <a:srgbClr val="FFFF00"/>
                </a:solidFill>
                <a:cs typeface="+mn-cs"/>
              </a:rPr>
              <a:t>New Information</a:t>
            </a:r>
          </a:p>
        </p:txBody>
      </p:sp>
      <p:sp>
        <p:nvSpPr>
          <p:cNvPr id="82949" name="Text Box 5"/>
          <p:cNvSpPr txBox="1">
            <a:spLocks noChangeArrowheads="1"/>
          </p:cNvSpPr>
          <p:nvPr/>
        </p:nvSpPr>
        <p:spPr bwMode="auto">
          <a:xfrm>
            <a:off x="536575" y="1157288"/>
            <a:ext cx="8069263"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a:solidFill>
                  <a:schemeClr val="tx1"/>
                </a:solidFill>
                <a:latin typeface="Arial" charset="0"/>
                <a:ea typeface="ＭＳ Ｐゴシック" charset="0"/>
              </a:defRPr>
            </a:lvl1pPr>
            <a:lvl2pPr marL="1089025" indent="-457200">
              <a:defRPr>
                <a:solidFill>
                  <a:schemeClr val="tx1"/>
                </a:solidFill>
                <a:latin typeface="Arial" charset="0"/>
                <a:ea typeface="ＭＳ Ｐゴシック" charset="0"/>
              </a:defRPr>
            </a:lvl2pPr>
            <a:lvl3pPr marL="1660525" indent="-457200">
              <a:defRPr>
                <a:solidFill>
                  <a:schemeClr val="tx1"/>
                </a:solidFill>
                <a:latin typeface="Arial" charset="0"/>
                <a:ea typeface="ＭＳ Ｐゴシック" charset="0"/>
              </a:defRPr>
            </a:lvl3pPr>
            <a:lvl4pPr marL="2232025" indent="-457200">
              <a:defRPr>
                <a:solidFill>
                  <a:schemeClr val="tx1"/>
                </a:solidFill>
                <a:latin typeface="Arial" charset="0"/>
                <a:ea typeface="ＭＳ Ｐゴシック" charset="0"/>
              </a:defRPr>
            </a:lvl4pPr>
            <a:lvl5pPr marL="2803525" indent="-457200">
              <a:defRPr>
                <a:solidFill>
                  <a:schemeClr val="tx1"/>
                </a:solidFill>
                <a:latin typeface="Arial" charset="0"/>
                <a:ea typeface="ＭＳ Ｐゴシック" charset="0"/>
              </a:defRPr>
            </a:lvl5pPr>
            <a:lvl6pPr marL="3260725" indent="-457200" fontAlgn="base">
              <a:spcBef>
                <a:spcPct val="0"/>
              </a:spcBef>
              <a:spcAft>
                <a:spcPct val="0"/>
              </a:spcAft>
              <a:defRPr>
                <a:solidFill>
                  <a:schemeClr val="tx1"/>
                </a:solidFill>
                <a:latin typeface="Arial" charset="0"/>
                <a:ea typeface="ＭＳ Ｐゴシック" charset="0"/>
              </a:defRPr>
            </a:lvl6pPr>
            <a:lvl7pPr marL="3717925" indent="-457200" fontAlgn="base">
              <a:spcBef>
                <a:spcPct val="0"/>
              </a:spcBef>
              <a:spcAft>
                <a:spcPct val="0"/>
              </a:spcAft>
              <a:defRPr>
                <a:solidFill>
                  <a:schemeClr val="tx1"/>
                </a:solidFill>
                <a:latin typeface="Arial" charset="0"/>
                <a:ea typeface="ＭＳ Ｐゴシック" charset="0"/>
              </a:defRPr>
            </a:lvl7pPr>
            <a:lvl8pPr marL="4175125" indent="-457200" fontAlgn="base">
              <a:spcBef>
                <a:spcPct val="0"/>
              </a:spcBef>
              <a:spcAft>
                <a:spcPct val="0"/>
              </a:spcAft>
              <a:defRPr>
                <a:solidFill>
                  <a:schemeClr val="tx1"/>
                </a:solidFill>
                <a:latin typeface="Arial" charset="0"/>
                <a:ea typeface="ＭＳ Ｐゴシック" charset="0"/>
              </a:defRPr>
            </a:lvl8pPr>
            <a:lvl9pPr marL="4632325" indent="-457200" fontAlgn="base">
              <a:spcBef>
                <a:spcPct val="0"/>
              </a:spcBef>
              <a:spcAft>
                <a:spcPct val="0"/>
              </a:spcAft>
              <a:defRPr>
                <a:solidFill>
                  <a:schemeClr val="tx1"/>
                </a:solidFill>
                <a:latin typeface="Arial" charset="0"/>
                <a:ea typeface="ＭＳ Ｐゴシック" charset="0"/>
              </a:defRPr>
            </a:lvl9pPr>
          </a:lstStyle>
          <a:p>
            <a:pPr>
              <a:spcBef>
                <a:spcPct val="20000"/>
              </a:spcBef>
              <a:buClr>
                <a:srgbClr val="FFCC66"/>
              </a:buClr>
              <a:buSzPct val="95000"/>
              <a:buFont typeface="Wingdings" charset="0"/>
              <a:buAutoNum type="arabicPeriod"/>
              <a:defRPr/>
            </a:pPr>
            <a:r>
              <a:rPr lang="en-US" smtClean="0">
                <a:solidFill>
                  <a:schemeClr val="bg1"/>
                </a:solidFill>
                <a:cs typeface="+mn-cs"/>
              </a:rPr>
              <a:t>A beneficial mutation occurs</a:t>
            </a:r>
          </a:p>
        </p:txBody>
      </p:sp>
      <p:sp>
        <p:nvSpPr>
          <p:cNvPr id="82950" name="AutoShape 6"/>
          <p:cNvSpPr>
            <a:spLocks noChangeArrowheads="1"/>
          </p:cNvSpPr>
          <p:nvPr/>
        </p:nvSpPr>
        <p:spPr bwMode="auto">
          <a:xfrm>
            <a:off x="4160838" y="4283075"/>
            <a:ext cx="503237" cy="593725"/>
          </a:xfrm>
          <a:prstGeom prst="downArrow">
            <a:avLst>
              <a:gd name="adj1" fmla="val 50000"/>
              <a:gd name="adj2" fmla="val 29495"/>
            </a:avLst>
          </a:prstGeom>
          <a:solidFill>
            <a:srgbClr val="3366FF"/>
          </a:solidFill>
          <a:ln>
            <a:noFill/>
          </a:ln>
          <a:effectLst>
            <a:prstShdw prst="shdw17" dist="17961" dir="2700000">
              <a:srgbClr val="1F3D99">
                <a:alpha val="74997"/>
              </a:srgbClr>
            </a:prstShdw>
          </a:effectLst>
          <a:extLs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500"/>
                                        <p:tgtEl>
                                          <p:spTgt spid="82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fade">
                                      <p:cBhvr>
                                        <p:cTn id="12" dur="500"/>
                                        <p:tgtEl>
                                          <p:spTgt spid="82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Effect transition="in" filter="fade">
                                      <p:cBhvr>
                                        <p:cTn id="17" dur="500"/>
                                        <p:tgtEl>
                                          <p:spTgt spid="82947">
                                            <p:txEl>
                                              <p:pRg st="1" end="1"/>
                                            </p:txEl>
                                          </p:spTgt>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82950"/>
                                        </p:tgtEl>
                                        <p:attrNameLst>
                                          <p:attrName>style.visibility</p:attrName>
                                        </p:attrNameLst>
                                      </p:cBhvr>
                                      <p:to>
                                        <p:strVal val="visible"/>
                                      </p:to>
                                    </p:set>
                                    <p:animEffect transition="in" filter="wipe(up)">
                                      <p:cBhvr>
                                        <p:cTn id="21" dur="500"/>
                                        <p:tgtEl>
                                          <p:spTgt spid="829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82948"/>
                                        </p:tgtEl>
                                        <p:attrNameLst>
                                          <p:attrName>style.visibility</p:attrName>
                                        </p:attrNameLst>
                                      </p:cBhvr>
                                      <p:to>
                                        <p:strVal val="visible"/>
                                      </p:to>
                                    </p:set>
                                    <p:anim calcmode="lin" valueType="num">
                                      <p:cBhvr>
                                        <p:cTn id="26" dur="500" fill="hold"/>
                                        <p:tgtEl>
                                          <p:spTgt spid="82948"/>
                                        </p:tgtEl>
                                        <p:attrNameLst>
                                          <p:attrName>ppt_w</p:attrName>
                                        </p:attrNameLst>
                                      </p:cBhvr>
                                      <p:tavLst>
                                        <p:tav tm="0">
                                          <p:val>
                                            <p:fltVal val="0"/>
                                          </p:val>
                                        </p:tav>
                                        <p:tav tm="100000">
                                          <p:val>
                                            <p:strVal val="#ppt_w"/>
                                          </p:val>
                                        </p:tav>
                                      </p:tavLst>
                                    </p:anim>
                                    <p:anim calcmode="lin" valueType="num">
                                      <p:cBhvr>
                                        <p:cTn id="27" dur="500" fill="hold"/>
                                        <p:tgtEl>
                                          <p:spTgt spid="829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P spid="82948" grpId="0" animBg="1"/>
      <p:bldP spid="82949" grpId="0"/>
      <p:bldP spid="8295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cs typeface="+mj-cs"/>
              </a:rPr>
              <a:t>Natural Selection</a:t>
            </a:r>
          </a:p>
        </p:txBody>
      </p:sp>
      <p:sp>
        <p:nvSpPr>
          <p:cNvPr id="83971" name="Rectangle 3"/>
          <p:cNvSpPr>
            <a:spLocks noGrp="1" noChangeArrowheads="1"/>
          </p:cNvSpPr>
          <p:nvPr>
            <p:ph type="body" idx="1"/>
          </p:nvPr>
        </p:nvSpPr>
        <p:spPr>
          <a:xfrm>
            <a:off x="457200" y="1392238"/>
            <a:ext cx="8229600" cy="1277937"/>
          </a:xfrm>
        </p:spPr>
        <p:txBody>
          <a:bodyPr/>
          <a:lstStyle/>
          <a:p>
            <a:pPr eaLnBrk="1" hangingPunct="1">
              <a:defRPr/>
            </a:pPr>
            <a:r>
              <a:rPr lang="en-US" sz="3600" smtClean="0">
                <a:cs typeface="+mn-cs"/>
              </a:rPr>
              <a:t>Ability to adapt to the environment</a:t>
            </a:r>
          </a:p>
          <a:p>
            <a:pPr eaLnBrk="1" hangingPunct="1">
              <a:defRPr/>
            </a:pPr>
            <a:r>
              <a:rPr lang="en-US" sz="3600" smtClean="0">
                <a:cs typeface="+mn-cs"/>
              </a:rPr>
              <a:t>Survival of the fittest</a:t>
            </a:r>
          </a:p>
        </p:txBody>
      </p:sp>
      <p:sp>
        <p:nvSpPr>
          <p:cNvPr id="83972" name="Text Box 4"/>
          <p:cNvSpPr txBox="1">
            <a:spLocks noChangeArrowheads="1"/>
          </p:cNvSpPr>
          <p:nvPr/>
        </p:nvSpPr>
        <p:spPr bwMode="auto">
          <a:xfrm>
            <a:off x="1063625" y="3186113"/>
            <a:ext cx="7015163" cy="1095375"/>
          </a:xfrm>
          <a:prstGeom prst="rect">
            <a:avLst/>
          </a:prstGeom>
          <a:solidFill>
            <a:schemeClr val="tx1"/>
          </a:solidFill>
          <a:ln w="28575">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algn="ctr">
              <a:spcBef>
                <a:spcPct val="50000"/>
              </a:spcBef>
              <a:defRPr/>
            </a:pPr>
            <a:r>
              <a:rPr lang="en-US">
                <a:solidFill>
                  <a:schemeClr val="bg1"/>
                </a:solidFill>
                <a:cs typeface="Arial Unicode MS" charset="0"/>
              </a:rPr>
              <a:t>Can natural selection cause one kind (species) to become a new kind?</a:t>
            </a:r>
            <a:endParaRPr lang="en-US">
              <a:solidFill>
                <a:schemeClr val="bg1"/>
              </a:solidFill>
              <a:cs typeface="+mn-cs"/>
            </a:endParaRPr>
          </a:p>
        </p:txBody>
      </p:sp>
      <p:sp>
        <p:nvSpPr>
          <p:cNvPr id="83973" name="Text Box 5"/>
          <p:cNvSpPr txBox="1">
            <a:spLocks noChangeArrowheads="1"/>
          </p:cNvSpPr>
          <p:nvPr/>
        </p:nvSpPr>
        <p:spPr bwMode="auto">
          <a:xfrm>
            <a:off x="957263" y="5481638"/>
            <a:ext cx="7229475" cy="11906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a:solidFill>
                  <a:srgbClr val="FFFFFF"/>
                </a:solidFill>
                <a:cs typeface="+mn-cs"/>
              </a:rPr>
              <a:t>Natural selection ONLY works with existing information</a:t>
            </a:r>
          </a:p>
        </p:txBody>
      </p:sp>
      <p:sp>
        <p:nvSpPr>
          <p:cNvPr id="83974" name="WordArt 6"/>
          <p:cNvSpPr>
            <a:spLocks noChangeArrowheads="1" noChangeShapeType="1" noTextEdit="1"/>
          </p:cNvSpPr>
          <p:nvPr/>
        </p:nvSpPr>
        <p:spPr bwMode="auto">
          <a:xfrm>
            <a:off x="3952875" y="4619625"/>
            <a:ext cx="1238250" cy="688975"/>
          </a:xfrm>
          <a:prstGeom prst="rect">
            <a:avLst/>
          </a:prstGeom>
        </p:spPr>
        <p:txBody>
          <a:bodyPr wrap="none" fromWordArt="1">
            <a:prstTxWarp prst="textPlain">
              <a:avLst>
                <a:gd name="adj" fmla="val 50000"/>
              </a:avLst>
            </a:prstTxWarp>
            <a:scene3d>
              <a:camera prst="legacyPerspectiveTop"/>
              <a:lightRig rig="legacyFlat3" dir="b"/>
            </a:scene3d>
            <a:sp3d extrusionH="887400" prstMaterial="legacyMatte">
              <a:extrusionClr>
                <a:srgbClr val="CCECFF"/>
              </a:extrusionClr>
            </a:sp3d>
          </a:bodyPr>
          <a:lstStyle/>
          <a:p>
            <a:pPr algn="ctr"/>
            <a:r>
              <a:rPr lang="en-US" sz="3600" kern="10">
                <a:ln w="9525">
                  <a:round/>
                  <a:headEnd/>
                  <a:tailEnd/>
                </a:ln>
                <a:solidFill>
                  <a:srgbClr val="3366FF"/>
                </a:solidFill>
                <a:latin typeface="Arial Black"/>
                <a:ea typeface="Arial Black"/>
                <a:cs typeface="Arial Black"/>
              </a:rPr>
              <a:t>No!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fade">
                                      <p:cBhvr>
                                        <p:cTn id="7" dur="500"/>
                                        <p:tgtEl>
                                          <p:spTgt spid="83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83972"/>
                                        </p:tgtEl>
                                        <p:attrNameLst>
                                          <p:attrName>style.visibility</p:attrName>
                                        </p:attrNameLst>
                                      </p:cBhvr>
                                      <p:to>
                                        <p:strVal val="visible"/>
                                      </p:to>
                                    </p:set>
                                    <p:anim calcmode="lin" valueType="num">
                                      <p:cBhvr>
                                        <p:cTn id="12" dur="500" fill="hold"/>
                                        <p:tgtEl>
                                          <p:spTgt spid="83972"/>
                                        </p:tgtEl>
                                        <p:attrNameLst>
                                          <p:attrName>ppt_w</p:attrName>
                                        </p:attrNameLst>
                                      </p:cBhvr>
                                      <p:tavLst>
                                        <p:tav tm="0">
                                          <p:val>
                                            <p:fltVal val="0"/>
                                          </p:val>
                                        </p:tav>
                                        <p:tav tm="100000">
                                          <p:val>
                                            <p:strVal val="#ppt_w"/>
                                          </p:val>
                                        </p:tav>
                                      </p:tavLst>
                                    </p:anim>
                                    <p:anim calcmode="lin" valueType="num">
                                      <p:cBhvr>
                                        <p:cTn id="13" dur="500" fill="hold"/>
                                        <p:tgtEl>
                                          <p:spTgt spid="83972"/>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3974"/>
                                        </p:tgtEl>
                                        <p:attrNameLst>
                                          <p:attrName>style.visibility</p:attrName>
                                        </p:attrNameLst>
                                      </p:cBhvr>
                                      <p:to>
                                        <p:strVal val="visible"/>
                                      </p:to>
                                    </p:set>
                                    <p:anim calcmode="lin" valueType="num">
                                      <p:cBhvr>
                                        <p:cTn id="18" dur="500" fill="hold"/>
                                        <p:tgtEl>
                                          <p:spTgt spid="83974"/>
                                        </p:tgtEl>
                                        <p:attrNameLst>
                                          <p:attrName>ppt_w</p:attrName>
                                        </p:attrNameLst>
                                      </p:cBhvr>
                                      <p:tavLst>
                                        <p:tav tm="0">
                                          <p:val>
                                            <p:fltVal val="0"/>
                                          </p:val>
                                        </p:tav>
                                        <p:tav tm="100000">
                                          <p:val>
                                            <p:strVal val="#ppt_w"/>
                                          </p:val>
                                        </p:tav>
                                      </p:tavLst>
                                    </p:anim>
                                    <p:anim calcmode="lin" valueType="num">
                                      <p:cBhvr>
                                        <p:cTn id="19" dur="500" fill="hold"/>
                                        <p:tgtEl>
                                          <p:spTgt spid="83974"/>
                                        </p:tgtEl>
                                        <p:attrNameLst>
                                          <p:attrName>ppt_h</p:attrName>
                                        </p:attrNameLst>
                                      </p:cBhvr>
                                      <p:tavLst>
                                        <p:tav tm="0">
                                          <p:val>
                                            <p:fltVal val="0"/>
                                          </p:val>
                                        </p:tav>
                                        <p:tav tm="100000">
                                          <p:val>
                                            <p:strVal val="#ppt_h"/>
                                          </p:val>
                                        </p:tav>
                                      </p:tavLst>
                                    </p:anim>
                                  </p:childTnLst>
                                </p:cTn>
                              </p:par>
                            </p:childTnLst>
                          </p:cTn>
                        </p:par>
                        <p:par>
                          <p:cTn id="20" fill="hold" nodeType="afterGroup">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83973"/>
                                        </p:tgtEl>
                                        <p:attrNameLst>
                                          <p:attrName>style.visibility</p:attrName>
                                        </p:attrNameLst>
                                      </p:cBhvr>
                                      <p:to>
                                        <p:strVal val="visible"/>
                                      </p:to>
                                    </p:set>
                                    <p:animEffect transition="in" filter="dissolve">
                                      <p:cBhvr>
                                        <p:cTn id="23"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2" grpId="0" animBg="1" autoUpdateAnimBg="0"/>
      <p:bldP spid="83973" grpId="0" autoUpdateAnimBg="0"/>
      <p:bldP spid="8397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smtClean="0">
                <a:cs typeface="+mj-cs"/>
              </a:rPr>
              <a:t>Human Variation</a:t>
            </a:r>
          </a:p>
        </p:txBody>
      </p:sp>
      <p:sp>
        <p:nvSpPr>
          <p:cNvPr id="91139" name="Rectangle 3"/>
          <p:cNvSpPr>
            <a:spLocks noGrp="1" noChangeArrowheads="1"/>
          </p:cNvSpPr>
          <p:nvPr>
            <p:ph type="body" idx="1"/>
          </p:nvPr>
        </p:nvSpPr>
        <p:spPr>
          <a:xfrm>
            <a:off x="487363" y="1279525"/>
            <a:ext cx="4451350" cy="3382963"/>
          </a:xfrm>
        </p:spPr>
        <p:txBody>
          <a:bodyPr/>
          <a:lstStyle/>
          <a:p>
            <a:pPr eaLnBrk="1" hangingPunct="1">
              <a:defRPr/>
            </a:pPr>
            <a:r>
              <a:rPr lang="en-US" smtClean="0">
                <a:cs typeface="+mn-cs"/>
              </a:rPr>
              <a:t>Watusi</a:t>
            </a:r>
          </a:p>
          <a:p>
            <a:pPr eaLnBrk="1" hangingPunct="1">
              <a:defRPr/>
            </a:pPr>
            <a:r>
              <a:rPr lang="en-US" smtClean="0">
                <a:cs typeface="+mn-cs"/>
              </a:rPr>
              <a:t>Pygmy</a:t>
            </a:r>
          </a:p>
          <a:p>
            <a:pPr eaLnBrk="1" hangingPunct="1">
              <a:defRPr/>
            </a:pPr>
            <a:r>
              <a:rPr lang="en-US" smtClean="0">
                <a:cs typeface="+mn-cs"/>
              </a:rPr>
              <a:t>Dwarfism</a:t>
            </a:r>
          </a:p>
          <a:p>
            <a:pPr eaLnBrk="1" hangingPunct="1">
              <a:defRPr/>
            </a:pPr>
            <a:r>
              <a:rPr lang="en-US" smtClean="0">
                <a:cs typeface="+mn-cs"/>
              </a:rPr>
              <a:t>Basketball players</a:t>
            </a:r>
          </a:p>
          <a:p>
            <a:pPr eaLnBrk="1" hangingPunct="1">
              <a:defRPr/>
            </a:pPr>
            <a:r>
              <a:rPr lang="en-US" smtClean="0">
                <a:cs typeface="+mn-cs"/>
              </a:rPr>
              <a:t>Eskimo (Inuit)</a:t>
            </a:r>
          </a:p>
        </p:txBody>
      </p:sp>
      <p:grpSp>
        <p:nvGrpSpPr>
          <p:cNvPr id="91147" name="Group 11"/>
          <p:cNvGrpSpPr>
            <a:grpSpLocks/>
          </p:cNvGrpSpPr>
          <p:nvPr/>
        </p:nvGrpSpPr>
        <p:grpSpPr bwMode="auto">
          <a:xfrm>
            <a:off x="4686300" y="1384300"/>
            <a:ext cx="2057400" cy="3057525"/>
            <a:chOff x="3132" y="1288"/>
            <a:chExt cx="1296" cy="1926"/>
          </a:xfrm>
        </p:grpSpPr>
        <p:sp>
          <p:nvSpPr>
            <p:cNvPr id="91141" name="Text Box 5"/>
            <p:cNvSpPr txBox="1">
              <a:spLocks noChangeArrowheads="1"/>
            </p:cNvSpPr>
            <p:nvPr/>
          </p:nvSpPr>
          <p:spPr bwMode="auto">
            <a:xfrm>
              <a:off x="3132" y="2580"/>
              <a:ext cx="1296" cy="63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defRPr/>
              </a:pPr>
              <a:r>
                <a:rPr lang="en-US" sz="2800">
                  <a:solidFill>
                    <a:srgbClr val="FFFFFF"/>
                  </a:solidFill>
                  <a:cs typeface="Times New Roman" charset="0"/>
                </a:rPr>
                <a:t>Billy Barty   </a:t>
              </a:r>
              <a:r>
                <a:rPr lang="en-US">
                  <a:solidFill>
                    <a:srgbClr val="FFFFFF"/>
                  </a:solidFill>
                  <a:cs typeface="Times New Roman" charset="0"/>
                </a:rPr>
                <a:t>3-foot-9 </a:t>
              </a:r>
            </a:p>
          </p:txBody>
        </p:sp>
        <p:pic>
          <p:nvPicPr>
            <p:cNvPr id="78857" name="Picture 6" descr="Phot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03" y="1288"/>
              <a:ext cx="949" cy="1264"/>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1149" name="Group 13"/>
          <p:cNvGrpSpPr>
            <a:grpSpLocks/>
          </p:cNvGrpSpPr>
          <p:nvPr/>
        </p:nvGrpSpPr>
        <p:grpSpPr bwMode="auto">
          <a:xfrm>
            <a:off x="6942138" y="1384300"/>
            <a:ext cx="1854200" cy="3582988"/>
            <a:chOff x="4373" y="998"/>
            <a:chExt cx="1168" cy="2257"/>
          </a:xfrm>
        </p:grpSpPr>
        <p:sp>
          <p:nvSpPr>
            <p:cNvPr id="91144" name="Text Box 8"/>
            <p:cNvSpPr txBox="1">
              <a:spLocks noChangeArrowheads="1"/>
            </p:cNvSpPr>
            <p:nvPr/>
          </p:nvSpPr>
          <p:spPr bwMode="auto">
            <a:xfrm>
              <a:off x="4373" y="2266"/>
              <a:ext cx="1168" cy="989"/>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defRPr/>
              </a:pPr>
              <a:r>
                <a:rPr lang="en-US" dirty="0">
                  <a:solidFill>
                    <a:srgbClr val="FFFFFF"/>
                  </a:solidFill>
                  <a:cs typeface="+mn-cs"/>
                </a:rPr>
                <a:t>Shaquille O</a:t>
              </a:r>
              <a:r>
                <a:rPr lang="fr-FR" altLang="ja-JP" dirty="0">
                  <a:solidFill>
                    <a:srgbClr val="FFFFFF"/>
                  </a:solidFill>
                  <a:cs typeface="+mn-cs"/>
                </a:rPr>
                <a:t>'</a:t>
              </a:r>
              <a:r>
                <a:rPr lang="en-US" dirty="0" err="1">
                  <a:solidFill>
                    <a:srgbClr val="FFFFFF"/>
                  </a:solidFill>
                  <a:cs typeface="+mn-cs"/>
                </a:rPr>
                <a:t>neal</a:t>
              </a:r>
              <a:r>
                <a:rPr lang="en-US" dirty="0">
                  <a:solidFill>
                    <a:srgbClr val="FFFFFF"/>
                  </a:solidFill>
                  <a:cs typeface="+mn-cs"/>
                </a:rPr>
                <a:t>     7-foot -1</a:t>
              </a:r>
            </a:p>
          </p:txBody>
        </p:sp>
        <p:pic>
          <p:nvPicPr>
            <p:cNvPr id="78855" name="Picture 9" descr="Shaquille O'Ne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9" y="998"/>
              <a:ext cx="845" cy="1285"/>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grpSp>
      <p:sp>
        <p:nvSpPr>
          <p:cNvPr id="91146" name="Text Box 10"/>
          <p:cNvSpPr txBox="1">
            <a:spLocks noChangeArrowheads="1"/>
          </p:cNvSpPr>
          <p:nvPr/>
        </p:nvSpPr>
        <p:spPr bwMode="auto">
          <a:xfrm>
            <a:off x="701675" y="5094288"/>
            <a:ext cx="7807325" cy="1104900"/>
          </a:xfrm>
          <a:prstGeom prst="rect">
            <a:avLst/>
          </a:prstGeom>
          <a:solidFill>
            <a:schemeClr val="tx1"/>
          </a:solidFill>
          <a:ln w="38100">
            <a:solidFill>
              <a:schemeClr val="accent2"/>
            </a:solidFill>
            <a:miter lim="800000"/>
            <a:headEnd/>
            <a:tailEnd/>
          </a:ln>
          <a:effectLst>
            <a:prstShdw prst="shdw17" dist="17961" dir="2700000">
              <a:schemeClr val="accent2">
                <a:gamma/>
                <a:shade val="60000"/>
                <a:invGamma/>
                <a:alpha val="74998"/>
              </a:schemeClr>
            </a:prstShdw>
          </a:effectLst>
        </p:spPr>
        <p:txBody>
          <a:bodyPr>
            <a:spAutoFit/>
          </a:bodyPr>
          <a:lstStyle/>
          <a:p>
            <a:pPr eaLnBrk="0" hangingPunct="0">
              <a:spcBef>
                <a:spcPct val="50000"/>
              </a:spcBef>
              <a:defRPr/>
            </a:pPr>
            <a:r>
              <a:rPr lang="en-US">
                <a:solidFill>
                  <a:schemeClr val="bg1"/>
                </a:solidFill>
                <a:cs typeface="+mn-cs"/>
              </a:rPr>
              <a:t>This is an example of genetic variation and natural selection and NOT evolution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500"/>
                                        <p:tgtEl>
                                          <p:spTgt spid="91139">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animEffect transition="in" filter="fade">
                                      <p:cBhvr>
                                        <p:cTn id="11" dur="500"/>
                                        <p:tgtEl>
                                          <p:spTgt spid="91139">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animEffect transition="in" filter="fade">
                                      <p:cBhvr>
                                        <p:cTn id="15" dur="500"/>
                                        <p:tgtEl>
                                          <p:spTgt spid="91139">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animEffect transition="in" filter="fade">
                                      <p:cBhvr>
                                        <p:cTn id="19" dur="500"/>
                                        <p:tgtEl>
                                          <p:spTgt spid="91139">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animEffect transition="in" filter="fade">
                                      <p:cBhvr>
                                        <p:cTn id="23" dur="500"/>
                                        <p:tgtEl>
                                          <p:spTgt spid="9113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91147"/>
                                        </p:tgtEl>
                                        <p:attrNameLst>
                                          <p:attrName>style.visibility</p:attrName>
                                        </p:attrNameLst>
                                      </p:cBhvr>
                                      <p:to>
                                        <p:strVal val="visible"/>
                                      </p:to>
                                    </p:set>
                                    <p:animEffect transition="in" filter="fade">
                                      <p:cBhvr>
                                        <p:cTn id="28" dur="500"/>
                                        <p:tgtEl>
                                          <p:spTgt spid="91147"/>
                                        </p:tgtEl>
                                      </p:cBhvr>
                                    </p:animEffect>
                                  </p:childTnLst>
                                </p:cTn>
                              </p:par>
                            </p:childTnLst>
                          </p:cTn>
                        </p:par>
                        <p:par>
                          <p:cTn id="29" fill="hold" nodeType="afterGroup">
                            <p:stCondLst>
                              <p:cond delay="500"/>
                            </p:stCondLst>
                            <p:childTnLst>
                              <p:par>
                                <p:cTn id="30" presetID="10" presetClass="entr" presetSubtype="0" fill="hold" nodeType="afterEffect">
                                  <p:stCondLst>
                                    <p:cond delay="0"/>
                                  </p:stCondLst>
                                  <p:childTnLst>
                                    <p:set>
                                      <p:cBhvr>
                                        <p:cTn id="31" dur="1" fill="hold">
                                          <p:stCondLst>
                                            <p:cond delay="0"/>
                                          </p:stCondLst>
                                        </p:cTn>
                                        <p:tgtEl>
                                          <p:spTgt spid="91149"/>
                                        </p:tgtEl>
                                        <p:attrNameLst>
                                          <p:attrName>style.visibility</p:attrName>
                                        </p:attrNameLst>
                                      </p:cBhvr>
                                      <p:to>
                                        <p:strVal val="visible"/>
                                      </p:to>
                                    </p:set>
                                    <p:animEffect transition="in" filter="fade">
                                      <p:cBhvr>
                                        <p:cTn id="32" dur="500"/>
                                        <p:tgtEl>
                                          <p:spTgt spid="911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1146"/>
                                        </p:tgtEl>
                                        <p:attrNameLst>
                                          <p:attrName>style.visibility</p:attrName>
                                        </p:attrNameLst>
                                      </p:cBhvr>
                                      <p:to>
                                        <p:strVal val="visible"/>
                                      </p:to>
                                    </p:set>
                                    <p:animEffect transition="in" filter="fade">
                                      <p:cBhvr>
                                        <p:cTn id="37" dur="1000"/>
                                        <p:tgtEl>
                                          <p:spTgt spid="91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9114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sp>
        <p:nvSpPr>
          <p:cNvPr id="509954" name="Text Box 2"/>
          <p:cNvSpPr txBox="1">
            <a:spLocks noChangeArrowheads="1"/>
          </p:cNvSpPr>
          <p:nvPr/>
        </p:nvSpPr>
        <p:spPr bwMode="auto">
          <a:xfrm>
            <a:off x="2863850" y="234950"/>
            <a:ext cx="2163763" cy="698500"/>
          </a:xfrm>
          <a:prstGeom prst="rect">
            <a:avLst/>
          </a:prstGeom>
          <a:solidFill>
            <a:srgbClr val="000000"/>
          </a:solidFill>
          <a:ln w="57150" cmpd="thickThin">
            <a:solidFill>
              <a:srgbClr val="33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3600">
                <a:solidFill>
                  <a:srgbClr val="FFFF00"/>
                </a:solidFill>
                <a:cs typeface="+mn-cs"/>
              </a:rPr>
              <a:t>Mutation</a:t>
            </a:r>
          </a:p>
        </p:txBody>
      </p:sp>
      <p:grpSp>
        <p:nvGrpSpPr>
          <p:cNvPr id="509955" name="Group 3"/>
          <p:cNvGrpSpPr>
            <a:grpSpLocks/>
          </p:cNvGrpSpPr>
          <p:nvPr/>
        </p:nvGrpSpPr>
        <p:grpSpPr bwMode="auto">
          <a:xfrm>
            <a:off x="395288" y="1612900"/>
            <a:ext cx="7707312" cy="547688"/>
            <a:chOff x="249" y="1016"/>
            <a:chExt cx="4855" cy="345"/>
          </a:xfrm>
        </p:grpSpPr>
        <p:sp>
          <p:nvSpPr>
            <p:cNvPr id="509956" name="Text Box 4"/>
            <p:cNvSpPr txBox="1">
              <a:spLocks noChangeArrowheads="1"/>
            </p:cNvSpPr>
            <p:nvPr/>
          </p:nvSpPr>
          <p:spPr bwMode="auto">
            <a:xfrm>
              <a:off x="249" y="1016"/>
              <a:ext cx="1398" cy="345"/>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800">
                  <a:solidFill>
                    <a:srgbClr val="FFFFFF"/>
                  </a:solidFill>
                  <a:cs typeface="+mn-cs"/>
                </a:rPr>
                <a:t>Detrimental</a:t>
              </a:r>
            </a:p>
          </p:txBody>
        </p:sp>
        <p:sp>
          <p:nvSpPr>
            <p:cNvPr id="509957" name="Text Box 5"/>
            <p:cNvSpPr txBox="1">
              <a:spLocks noChangeArrowheads="1"/>
            </p:cNvSpPr>
            <p:nvPr/>
          </p:nvSpPr>
          <p:spPr bwMode="auto">
            <a:xfrm>
              <a:off x="2035" y="1016"/>
              <a:ext cx="1005" cy="345"/>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800">
                  <a:solidFill>
                    <a:srgbClr val="FFFFFF"/>
                  </a:solidFill>
                  <a:cs typeface="+mn-cs"/>
                </a:rPr>
                <a:t>Neutral</a:t>
              </a:r>
            </a:p>
          </p:txBody>
        </p:sp>
        <p:sp>
          <p:nvSpPr>
            <p:cNvPr id="509958" name="Text Box 6"/>
            <p:cNvSpPr txBox="1">
              <a:spLocks noChangeArrowheads="1"/>
            </p:cNvSpPr>
            <p:nvPr/>
          </p:nvSpPr>
          <p:spPr bwMode="auto">
            <a:xfrm>
              <a:off x="3834" y="1016"/>
              <a:ext cx="1270" cy="345"/>
            </a:xfrm>
            <a:prstGeom prst="rect">
              <a:avLst/>
            </a:prstGeom>
            <a:solidFill>
              <a:srgbClr val="000000"/>
            </a:solidFill>
            <a:ln w="28575">
              <a:solidFill>
                <a:srgbClr val="33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800">
                  <a:solidFill>
                    <a:srgbClr val="FFFFFF"/>
                  </a:solidFill>
                  <a:cs typeface="+mn-cs"/>
                </a:rPr>
                <a:t>Beneficial</a:t>
              </a:r>
            </a:p>
          </p:txBody>
        </p:sp>
      </p:grpSp>
      <p:grpSp>
        <p:nvGrpSpPr>
          <p:cNvPr id="509959" name="Group 7"/>
          <p:cNvGrpSpPr>
            <a:grpSpLocks/>
          </p:cNvGrpSpPr>
          <p:nvPr/>
        </p:nvGrpSpPr>
        <p:grpSpPr bwMode="auto">
          <a:xfrm>
            <a:off x="1611313" y="942975"/>
            <a:ext cx="5354637" cy="696913"/>
            <a:chOff x="1015" y="594"/>
            <a:chExt cx="3373" cy="439"/>
          </a:xfrm>
        </p:grpSpPr>
        <p:sp>
          <p:nvSpPr>
            <p:cNvPr id="509960" name="Line 8"/>
            <p:cNvSpPr>
              <a:spLocks noChangeShapeType="1"/>
            </p:cNvSpPr>
            <p:nvPr/>
          </p:nvSpPr>
          <p:spPr bwMode="auto">
            <a:xfrm flipH="1">
              <a:off x="1015" y="604"/>
              <a:ext cx="805" cy="402"/>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9961" name="Line 9"/>
            <p:cNvSpPr>
              <a:spLocks noChangeShapeType="1"/>
            </p:cNvSpPr>
            <p:nvPr/>
          </p:nvSpPr>
          <p:spPr bwMode="auto">
            <a:xfrm>
              <a:off x="2571" y="594"/>
              <a:ext cx="0" cy="439"/>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9962" name="Line 10"/>
            <p:cNvSpPr>
              <a:spLocks noChangeShapeType="1"/>
            </p:cNvSpPr>
            <p:nvPr/>
          </p:nvSpPr>
          <p:spPr bwMode="auto">
            <a:xfrm>
              <a:off x="3118" y="603"/>
              <a:ext cx="1270" cy="366"/>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509963" name="Group 11"/>
          <p:cNvGrpSpPr>
            <a:grpSpLocks/>
          </p:cNvGrpSpPr>
          <p:nvPr/>
        </p:nvGrpSpPr>
        <p:grpSpPr bwMode="auto">
          <a:xfrm>
            <a:off x="3063875" y="2170113"/>
            <a:ext cx="1963738" cy="3025775"/>
            <a:chOff x="1930" y="1367"/>
            <a:chExt cx="1237" cy="1906"/>
          </a:xfrm>
        </p:grpSpPr>
        <p:sp>
          <p:nvSpPr>
            <p:cNvPr id="509964" name="Text Box 12"/>
            <p:cNvSpPr txBox="1">
              <a:spLocks noChangeArrowheads="1"/>
            </p:cNvSpPr>
            <p:nvPr/>
          </p:nvSpPr>
          <p:spPr bwMode="auto">
            <a:xfrm>
              <a:off x="1930" y="1734"/>
              <a:ext cx="1234" cy="345"/>
            </a:xfrm>
            <a:prstGeom prst="rect">
              <a:avLst/>
            </a:prstGeom>
            <a:solidFill>
              <a:srgbClr val="000000"/>
            </a:solidFill>
            <a:ln w="28575">
              <a:solidFill>
                <a:srgbClr val="66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800">
                  <a:solidFill>
                    <a:srgbClr val="FFFFFF"/>
                  </a:solidFill>
                  <a:cs typeface="+mn-cs"/>
                </a:rPr>
                <a:t>No change</a:t>
              </a:r>
            </a:p>
          </p:txBody>
        </p:sp>
        <p:sp>
          <p:nvSpPr>
            <p:cNvPr id="509965" name="Text Box 13"/>
            <p:cNvSpPr txBox="1">
              <a:spLocks noChangeArrowheads="1"/>
            </p:cNvSpPr>
            <p:nvPr/>
          </p:nvSpPr>
          <p:spPr bwMode="auto">
            <a:xfrm>
              <a:off x="2006" y="2659"/>
              <a:ext cx="1161" cy="614"/>
            </a:xfrm>
            <a:prstGeom prst="rect">
              <a:avLst/>
            </a:prstGeom>
            <a:solidFill>
              <a:srgbClr val="000000"/>
            </a:solidFill>
            <a:ln w="28575">
              <a:solidFill>
                <a:srgbClr val="66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800">
                  <a:solidFill>
                    <a:srgbClr val="FFFFFF"/>
                  </a:solidFill>
                  <a:cs typeface="+mn-cs"/>
                </a:rPr>
                <a:t>No evolution</a:t>
              </a:r>
            </a:p>
          </p:txBody>
        </p:sp>
        <p:sp>
          <p:nvSpPr>
            <p:cNvPr id="509966" name="Line 14"/>
            <p:cNvSpPr>
              <a:spLocks noChangeShapeType="1"/>
            </p:cNvSpPr>
            <p:nvPr/>
          </p:nvSpPr>
          <p:spPr bwMode="auto">
            <a:xfrm>
              <a:off x="2603" y="2087"/>
              <a:ext cx="0" cy="560"/>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9967" name="Line 15"/>
            <p:cNvSpPr>
              <a:spLocks noChangeShapeType="1"/>
            </p:cNvSpPr>
            <p:nvPr/>
          </p:nvSpPr>
          <p:spPr bwMode="auto">
            <a:xfrm>
              <a:off x="2580" y="1367"/>
              <a:ext cx="0" cy="338"/>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509968" name="Group 16"/>
          <p:cNvGrpSpPr>
            <a:grpSpLocks/>
          </p:cNvGrpSpPr>
          <p:nvPr/>
        </p:nvGrpSpPr>
        <p:grpSpPr bwMode="auto">
          <a:xfrm>
            <a:off x="503238" y="2170113"/>
            <a:ext cx="1863725" cy="3025775"/>
            <a:chOff x="317" y="1367"/>
            <a:chExt cx="1174" cy="1906"/>
          </a:xfrm>
        </p:grpSpPr>
        <p:sp>
          <p:nvSpPr>
            <p:cNvPr id="509969" name="Text Box 17"/>
            <p:cNvSpPr txBox="1">
              <a:spLocks noChangeArrowheads="1"/>
            </p:cNvSpPr>
            <p:nvPr/>
          </p:nvSpPr>
          <p:spPr bwMode="auto">
            <a:xfrm>
              <a:off x="330" y="1734"/>
              <a:ext cx="1161" cy="345"/>
            </a:xfrm>
            <a:prstGeom prst="rect">
              <a:avLst/>
            </a:prstGeom>
            <a:solidFill>
              <a:srgbClr val="000000"/>
            </a:solidFill>
            <a:ln w="28575">
              <a:solidFill>
                <a:srgbClr val="66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800">
                  <a:solidFill>
                    <a:srgbClr val="FFFFFF"/>
                  </a:solidFill>
                  <a:cs typeface="+mn-cs"/>
                </a:rPr>
                <a:t>Disease</a:t>
              </a:r>
            </a:p>
          </p:txBody>
        </p:sp>
        <p:sp>
          <p:nvSpPr>
            <p:cNvPr id="509970" name="Text Box 18"/>
            <p:cNvSpPr txBox="1">
              <a:spLocks noChangeArrowheads="1"/>
            </p:cNvSpPr>
            <p:nvPr/>
          </p:nvSpPr>
          <p:spPr bwMode="auto">
            <a:xfrm>
              <a:off x="317" y="2659"/>
              <a:ext cx="1161" cy="614"/>
            </a:xfrm>
            <a:prstGeom prst="rect">
              <a:avLst/>
            </a:prstGeom>
            <a:solidFill>
              <a:srgbClr val="000000"/>
            </a:solidFill>
            <a:ln w="28575">
              <a:solidFill>
                <a:srgbClr val="66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800">
                  <a:solidFill>
                    <a:srgbClr val="FFFFFF"/>
                  </a:solidFill>
                  <a:cs typeface="+mn-cs"/>
                </a:rPr>
                <a:t>No evolution</a:t>
              </a:r>
            </a:p>
          </p:txBody>
        </p:sp>
        <p:sp>
          <p:nvSpPr>
            <p:cNvPr id="509971" name="Line 19"/>
            <p:cNvSpPr>
              <a:spLocks noChangeShapeType="1"/>
            </p:cNvSpPr>
            <p:nvPr/>
          </p:nvSpPr>
          <p:spPr bwMode="auto">
            <a:xfrm>
              <a:off x="912" y="2091"/>
              <a:ext cx="0" cy="560"/>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9972" name="Line 20"/>
            <p:cNvSpPr>
              <a:spLocks noChangeShapeType="1"/>
            </p:cNvSpPr>
            <p:nvPr/>
          </p:nvSpPr>
          <p:spPr bwMode="auto">
            <a:xfrm>
              <a:off x="930" y="1367"/>
              <a:ext cx="0" cy="338"/>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509973" name="Text Box 21"/>
          <p:cNvSpPr txBox="1">
            <a:spLocks noChangeArrowheads="1"/>
          </p:cNvSpPr>
          <p:nvPr/>
        </p:nvSpPr>
        <p:spPr bwMode="auto">
          <a:xfrm>
            <a:off x="4694238" y="5734050"/>
            <a:ext cx="2219325" cy="1003300"/>
          </a:xfrm>
          <a:prstGeom prst="rect">
            <a:avLst/>
          </a:prstGeom>
          <a:solidFill>
            <a:srgbClr val="000000"/>
          </a:solidFill>
          <a:ln w="57150">
            <a:solidFill>
              <a:srgbClr val="66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800">
                <a:solidFill>
                  <a:srgbClr val="FFFFFF"/>
                </a:solidFill>
                <a:cs typeface="+mn-cs"/>
              </a:rPr>
              <a:t>Evolution possible</a:t>
            </a:r>
          </a:p>
        </p:txBody>
      </p:sp>
      <p:sp>
        <p:nvSpPr>
          <p:cNvPr id="509974" name="Line 22"/>
          <p:cNvSpPr>
            <a:spLocks noChangeShapeType="1"/>
          </p:cNvSpPr>
          <p:nvPr/>
        </p:nvSpPr>
        <p:spPr bwMode="auto">
          <a:xfrm>
            <a:off x="6402388" y="5230813"/>
            <a:ext cx="0" cy="492125"/>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9975" name="Text Box 23"/>
          <p:cNvSpPr txBox="1">
            <a:spLocks noChangeArrowheads="1"/>
          </p:cNvSpPr>
          <p:nvPr/>
        </p:nvSpPr>
        <p:spPr bwMode="auto">
          <a:xfrm>
            <a:off x="5384800" y="5141913"/>
            <a:ext cx="942975" cy="519112"/>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Lst>
        </p:spPr>
        <p:txBody>
          <a:bodyPr>
            <a:spAutoFit/>
          </a:bodyPr>
          <a:lstStyle/>
          <a:p>
            <a:pPr algn="ctr" eaLnBrk="0" hangingPunct="0">
              <a:spcBef>
                <a:spcPct val="50000"/>
              </a:spcBef>
              <a:defRPr/>
            </a:pPr>
            <a:r>
              <a:rPr lang="en-US" sz="2800">
                <a:solidFill>
                  <a:srgbClr val="000066"/>
                </a:solidFill>
                <a:cs typeface="+mn-cs"/>
              </a:rPr>
              <a:t>yes</a:t>
            </a:r>
          </a:p>
        </p:txBody>
      </p:sp>
      <p:sp>
        <p:nvSpPr>
          <p:cNvPr id="509976" name="Text Box 24"/>
          <p:cNvSpPr txBox="1">
            <a:spLocks noChangeArrowheads="1"/>
          </p:cNvSpPr>
          <p:nvPr/>
        </p:nvSpPr>
        <p:spPr bwMode="auto">
          <a:xfrm>
            <a:off x="5964238" y="2736850"/>
            <a:ext cx="2511425" cy="974725"/>
          </a:xfrm>
          <a:prstGeom prst="rect">
            <a:avLst/>
          </a:prstGeom>
          <a:solidFill>
            <a:srgbClr val="000000"/>
          </a:solidFill>
          <a:ln w="28575">
            <a:solidFill>
              <a:srgbClr val="66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800">
                <a:solidFill>
                  <a:srgbClr val="FFFFFF"/>
                </a:solidFill>
                <a:cs typeface="+mn-cs"/>
              </a:rPr>
              <a:t>Add information</a:t>
            </a:r>
          </a:p>
        </p:txBody>
      </p:sp>
      <p:sp>
        <p:nvSpPr>
          <p:cNvPr id="509977" name="Text Box 25"/>
          <p:cNvSpPr txBox="1">
            <a:spLocks noChangeArrowheads="1"/>
          </p:cNvSpPr>
          <p:nvPr/>
        </p:nvSpPr>
        <p:spPr bwMode="auto">
          <a:xfrm>
            <a:off x="7069138" y="5711825"/>
            <a:ext cx="1857375" cy="974725"/>
          </a:xfrm>
          <a:prstGeom prst="rect">
            <a:avLst/>
          </a:prstGeom>
          <a:solidFill>
            <a:srgbClr val="000000"/>
          </a:solidFill>
          <a:ln w="28575">
            <a:solidFill>
              <a:srgbClr val="66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800">
                <a:solidFill>
                  <a:srgbClr val="FFFFFF"/>
                </a:solidFill>
                <a:cs typeface="+mn-cs"/>
              </a:rPr>
              <a:t>No evolution</a:t>
            </a:r>
          </a:p>
        </p:txBody>
      </p:sp>
      <p:sp>
        <p:nvSpPr>
          <p:cNvPr id="509978" name="Line 26"/>
          <p:cNvSpPr>
            <a:spLocks noChangeShapeType="1"/>
          </p:cNvSpPr>
          <p:nvPr/>
        </p:nvSpPr>
        <p:spPr bwMode="auto">
          <a:xfrm>
            <a:off x="7507288" y="2170113"/>
            <a:ext cx="0" cy="536575"/>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nvGrpSpPr>
          <p:cNvPr id="509979" name="Group 27"/>
          <p:cNvGrpSpPr>
            <a:grpSpLocks/>
          </p:cNvGrpSpPr>
          <p:nvPr/>
        </p:nvGrpSpPr>
        <p:grpSpPr bwMode="auto">
          <a:xfrm>
            <a:off x="8461375" y="3208338"/>
            <a:ext cx="276225" cy="2495550"/>
            <a:chOff x="5330" y="2021"/>
            <a:chExt cx="174" cy="1572"/>
          </a:xfrm>
        </p:grpSpPr>
        <p:sp>
          <p:nvSpPr>
            <p:cNvPr id="509980" name="Line 28"/>
            <p:cNvSpPr>
              <a:spLocks noChangeShapeType="1"/>
            </p:cNvSpPr>
            <p:nvPr/>
          </p:nvSpPr>
          <p:spPr bwMode="auto">
            <a:xfrm>
              <a:off x="5504" y="2021"/>
              <a:ext cx="0" cy="1572"/>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9981" name="Line 29"/>
            <p:cNvSpPr>
              <a:spLocks noChangeShapeType="1"/>
            </p:cNvSpPr>
            <p:nvPr/>
          </p:nvSpPr>
          <p:spPr bwMode="auto">
            <a:xfrm flipH="1">
              <a:off x="5330" y="2039"/>
              <a:ext cx="165" cy="0"/>
            </a:xfrm>
            <a:prstGeom prst="line">
              <a:avLst/>
            </a:prstGeom>
            <a:noFill/>
            <a:ln w="76200">
              <a:solidFill>
                <a:srgbClr val="3333FF"/>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509982" name="Text Box 30"/>
          <p:cNvSpPr txBox="1">
            <a:spLocks noChangeArrowheads="1"/>
          </p:cNvSpPr>
          <p:nvPr/>
        </p:nvSpPr>
        <p:spPr bwMode="auto">
          <a:xfrm>
            <a:off x="8272463" y="2741613"/>
            <a:ext cx="871537" cy="519112"/>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Lst>
        </p:spPr>
        <p:txBody>
          <a:bodyPr>
            <a:spAutoFit/>
          </a:bodyPr>
          <a:lstStyle/>
          <a:p>
            <a:pPr algn="ctr" eaLnBrk="0" hangingPunct="0">
              <a:spcBef>
                <a:spcPct val="50000"/>
              </a:spcBef>
              <a:defRPr/>
            </a:pPr>
            <a:r>
              <a:rPr lang="en-US" sz="2800">
                <a:solidFill>
                  <a:srgbClr val="000066"/>
                </a:solidFill>
                <a:effectLst>
                  <a:outerShdw blurRad="38100" dist="38100" dir="2700000" algn="tl">
                    <a:srgbClr val="000000"/>
                  </a:outerShdw>
                </a:effectLst>
                <a:cs typeface="+mn-cs"/>
              </a:rPr>
              <a:t>No</a:t>
            </a:r>
          </a:p>
        </p:txBody>
      </p:sp>
      <p:sp>
        <p:nvSpPr>
          <p:cNvPr id="509983" name="Line 31"/>
          <p:cNvSpPr>
            <a:spLocks noChangeShapeType="1"/>
          </p:cNvSpPr>
          <p:nvPr/>
        </p:nvSpPr>
        <p:spPr bwMode="auto">
          <a:xfrm>
            <a:off x="8064500" y="5222875"/>
            <a:ext cx="0" cy="492125"/>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9984" name="Text Box 32"/>
          <p:cNvSpPr txBox="1">
            <a:spLocks noChangeArrowheads="1"/>
          </p:cNvSpPr>
          <p:nvPr/>
        </p:nvSpPr>
        <p:spPr bwMode="auto">
          <a:xfrm>
            <a:off x="6067425" y="4235450"/>
            <a:ext cx="2324100" cy="974725"/>
          </a:xfrm>
          <a:prstGeom prst="rect">
            <a:avLst/>
          </a:prstGeom>
          <a:solidFill>
            <a:srgbClr val="000000"/>
          </a:solidFill>
          <a:ln w="28575">
            <a:solidFill>
              <a:srgbClr val="66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800">
                <a:solidFill>
                  <a:srgbClr val="FFFFFF"/>
                </a:solidFill>
                <a:cs typeface="+mn-cs"/>
              </a:rPr>
              <a:t>Change morphology</a:t>
            </a:r>
          </a:p>
        </p:txBody>
      </p:sp>
      <p:sp>
        <p:nvSpPr>
          <p:cNvPr id="509985" name="Line 33"/>
          <p:cNvSpPr>
            <a:spLocks noChangeShapeType="1"/>
          </p:cNvSpPr>
          <p:nvPr/>
        </p:nvSpPr>
        <p:spPr bwMode="auto">
          <a:xfrm>
            <a:off x="7186613" y="3681413"/>
            <a:ext cx="0" cy="542925"/>
          </a:xfrm>
          <a:prstGeom prst="line">
            <a:avLst/>
          </a:prstGeom>
          <a:noFill/>
          <a:ln w="76200">
            <a:solidFill>
              <a:srgbClr val="3333FF"/>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9986" name="Text Box 34"/>
          <p:cNvSpPr txBox="1">
            <a:spLocks noChangeArrowheads="1"/>
          </p:cNvSpPr>
          <p:nvPr/>
        </p:nvSpPr>
        <p:spPr bwMode="auto">
          <a:xfrm>
            <a:off x="7104063" y="5181600"/>
            <a:ext cx="869950" cy="519113"/>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Lst>
        </p:spPr>
        <p:txBody>
          <a:bodyPr>
            <a:spAutoFit/>
          </a:bodyPr>
          <a:lstStyle/>
          <a:p>
            <a:pPr algn="ctr" eaLnBrk="0" hangingPunct="0">
              <a:spcBef>
                <a:spcPct val="50000"/>
              </a:spcBef>
              <a:defRPr/>
            </a:pPr>
            <a:r>
              <a:rPr lang="en-US" sz="2800">
                <a:solidFill>
                  <a:srgbClr val="000066"/>
                </a:solidFill>
                <a:cs typeface="+mn-cs"/>
              </a:rPr>
              <a:t>No</a:t>
            </a:r>
          </a:p>
        </p:txBody>
      </p:sp>
      <p:sp>
        <p:nvSpPr>
          <p:cNvPr id="509987" name="Text Box 35"/>
          <p:cNvSpPr txBox="1">
            <a:spLocks noChangeArrowheads="1"/>
          </p:cNvSpPr>
          <p:nvPr/>
        </p:nvSpPr>
        <p:spPr bwMode="auto">
          <a:xfrm>
            <a:off x="7305675" y="3700463"/>
            <a:ext cx="928688" cy="519112"/>
          </a:xfrm>
          <a:prstGeom prst="rect">
            <a:avLst/>
          </a:prstGeom>
          <a:noFill/>
          <a:ln>
            <a:noFill/>
          </a:ln>
          <a:effectLst>
            <a:outerShdw blurRad="63500" dist="17961"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99"/>
                </a:solidFill>
                <a:miter lim="800000"/>
                <a:headEnd/>
                <a:tailEnd/>
              </a14:hiddenLine>
            </a:ext>
          </a:extLst>
        </p:spPr>
        <p:txBody>
          <a:bodyPr>
            <a:spAutoFit/>
          </a:bodyPr>
          <a:lstStyle/>
          <a:p>
            <a:pPr algn="ctr" eaLnBrk="0" hangingPunct="0">
              <a:spcBef>
                <a:spcPct val="50000"/>
              </a:spcBef>
              <a:defRPr/>
            </a:pPr>
            <a:r>
              <a:rPr lang="en-US" sz="2800">
                <a:solidFill>
                  <a:srgbClr val="000066"/>
                </a:solidFill>
                <a:cs typeface="+mn-cs"/>
              </a:rPr>
              <a:t>Yes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9954"/>
                                        </p:tgtEl>
                                        <p:attrNameLst>
                                          <p:attrName>style.visibility</p:attrName>
                                        </p:attrNameLst>
                                      </p:cBhvr>
                                      <p:to>
                                        <p:strVal val="visible"/>
                                      </p:to>
                                    </p:set>
                                    <p:animEffect transition="in" filter="fade">
                                      <p:cBhvr>
                                        <p:cTn id="7" dur="500"/>
                                        <p:tgtEl>
                                          <p:spTgt spid="5099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09959"/>
                                        </p:tgtEl>
                                        <p:attrNameLst>
                                          <p:attrName>style.visibility</p:attrName>
                                        </p:attrNameLst>
                                      </p:cBhvr>
                                      <p:to>
                                        <p:strVal val="visible"/>
                                      </p:to>
                                    </p:set>
                                    <p:animEffect transition="in" filter="wipe(up)">
                                      <p:cBhvr>
                                        <p:cTn id="12" dur="500"/>
                                        <p:tgtEl>
                                          <p:spTgt spid="509959"/>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509955"/>
                                        </p:tgtEl>
                                        <p:attrNameLst>
                                          <p:attrName>style.visibility</p:attrName>
                                        </p:attrNameLst>
                                      </p:cBhvr>
                                      <p:to>
                                        <p:strVal val="visible"/>
                                      </p:to>
                                    </p:set>
                                    <p:animEffect transition="in" filter="fade">
                                      <p:cBhvr>
                                        <p:cTn id="16" dur="500"/>
                                        <p:tgtEl>
                                          <p:spTgt spid="5099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509968"/>
                                        </p:tgtEl>
                                        <p:attrNameLst>
                                          <p:attrName>style.visibility</p:attrName>
                                        </p:attrNameLst>
                                      </p:cBhvr>
                                      <p:to>
                                        <p:strVal val="visible"/>
                                      </p:to>
                                    </p:set>
                                    <p:animEffect transition="in" filter="wipe(up)">
                                      <p:cBhvr>
                                        <p:cTn id="21" dur="1000"/>
                                        <p:tgtEl>
                                          <p:spTgt spid="5099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509963"/>
                                        </p:tgtEl>
                                        <p:attrNameLst>
                                          <p:attrName>style.visibility</p:attrName>
                                        </p:attrNameLst>
                                      </p:cBhvr>
                                      <p:to>
                                        <p:strVal val="visible"/>
                                      </p:to>
                                    </p:set>
                                    <p:animEffect transition="in" filter="wipe(up)">
                                      <p:cBhvr>
                                        <p:cTn id="26" dur="500"/>
                                        <p:tgtEl>
                                          <p:spTgt spid="5099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509978"/>
                                        </p:tgtEl>
                                        <p:attrNameLst>
                                          <p:attrName>style.visibility</p:attrName>
                                        </p:attrNameLst>
                                      </p:cBhvr>
                                      <p:to>
                                        <p:strVal val="visible"/>
                                      </p:to>
                                    </p:set>
                                    <p:animEffect transition="in" filter="wipe(up)">
                                      <p:cBhvr>
                                        <p:cTn id="31" dur="500"/>
                                        <p:tgtEl>
                                          <p:spTgt spid="509978"/>
                                        </p:tgtEl>
                                      </p:cBhvr>
                                    </p:animEffect>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509976"/>
                                        </p:tgtEl>
                                        <p:attrNameLst>
                                          <p:attrName>style.visibility</p:attrName>
                                        </p:attrNameLst>
                                      </p:cBhvr>
                                      <p:to>
                                        <p:strVal val="visible"/>
                                      </p:to>
                                    </p:set>
                                    <p:animEffect transition="in" filter="fade">
                                      <p:cBhvr>
                                        <p:cTn id="35" dur="500"/>
                                        <p:tgtEl>
                                          <p:spTgt spid="50997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09982"/>
                                        </p:tgtEl>
                                        <p:attrNameLst>
                                          <p:attrName>style.visibility</p:attrName>
                                        </p:attrNameLst>
                                      </p:cBhvr>
                                      <p:to>
                                        <p:strVal val="visible"/>
                                      </p:to>
                                    </p:set>
                                    <p:animEffect transition="in" filter="fade">
                                      <p:cBhvr>
                                        <p:cTn id="40" dur="500"/>
                                        <p:tgtEl>
                                          <p:spTgt spid="509982"/>
                                        </p:tgtEl>
                                      </p:cBhvr>
                                    </p:animEffect>
                                  </p:childTnLst>
                                </p:cTn>
                              </p:par>
                            </p:childTnLst>
                          </p:cTn>
                        </p:par>
                        <p:par>
                          <p:cTn id="41" fill="hold" nodeType="afterGroup">
                            <p:stCondLst>
                              <p:cond delay="500"/>
                            </p:stCondLst>
                            <p:childTnLst>
                              <p:par>
                                <p:cTn id="42" presetID="22" presetClass="entr" presetSubtype="1" fill="hold" nodeType="afterEffect">
                                  <p:stCondLst>
                                    <p:cond delay="0"/>
                                  </p:stCondLst>
                                  <p:childTnLst>
                                    <p:set>
                                      <p:cBhvr>
                                        <p:cTn id="43" dur="1" fill="hold">
                                          <p:stCondLst>
                                            <p:cond delay="0"/>
                                          </p:stCondLst>
                                        </p:cTn>
                                        <p:tgtEl>
                                          <p:spTgt spid="509979"/>
                                        </p:tgtEl>
                                        <p:attrNameLst>
                                          <p:attrName>style.visibility</p:attrName>
                                        </p:attrNameLst>
                                      </p:cBhvr>
                                      <p:to>
                                        <p:strVal val="visible"/>
                                      </p:to>
                                    </p:set>
                                    <p:animEffect transition="in" filter="wipe(up)">
                                      <p:cBhvr>
                                        <p:cTn id="44" dur="500"/>
                                        <p:tgtEl>
                                          <p:spTgt spid="509979"/>
                                        </p:tgtEl>
                                      </p:cBhvr>
                                    </p:animEffect>
                                  </p:childTnLst>
                                </p:cTn>
                              </p:par>
                            </p:childTnLst>
                          </p:cTn>
                        </p:par>
                        <p:par>
                          <p:cTn id="45" fill="hold" nodeType="afterGroup">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509977"/>
                                        </p:tgtEl>
                                        <p:attrNameLst>
                                          <p:attrName>style.visibility</p:attrName>
                                        </p:attrNameLst>
                                      </p:cBhvr>
                                      <p:to>
                                        <p:strVal val="visible"/>
                                      </p:to>
                                    </p:set>
                                    <p:animEffect transition="in" filter="fade">
                                      <p:cBhvr>
                                        <p:cTn id="48" dur="500"/>
                                        <p:tgtEl>
                                          <p:spTgt spid="50997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09987"/>
                                        </p:tgtEl>
                                        <p:attrNameLst>
                                          <p:attrName>style.visibility</p:attrName>
                                        </p:attrNameLst>
                                      </p:cBhvr>
                                      <p:to>
                                        <p:strVal val="visible"/>
                                      </p:to>
                                    </p:set>
                                    <p:animEffect transition="in" filter="fade">
                                      <p:cBhvr>
                                        <p:cTn id="53" dur="500"/>
                                        <p:tgtEl>
                                          <p:spTgt spid="509987"/>
                                        </p:tgtEl>
                                      </p:cBhvr>
                                    </p:animEffect>
                                  </p:childTnLst>
                                </p:cTn>
                              </p:par>
                            </p:childTnLst>
                          </p:cTn>
                        </p:par>
                        <p:par>
                          <p:cTn id="54" fill="hold" nodeType="afterGroup">
                            <p:stCondLst>
                              <p:cond delay="500"/>
                            </p:stCondLst>
                            <p:childTnLst>
                              <p:par>
                                <p:cTn id="55" presetID="22" presetClass="entr" presetSubtype="1" fill="hold" nodeType="afterEffect">
                                  <p:stCondLst>
                                    <p:cond delay="0"/>
                                  </p:stCondLst>
                                  <p:childTnLst>
                                    <p:set>
                                      <p:cBhvr>
                                        <p:cTn id="56" dur="1" fill="hold">
                                          <p:stCondLst>
                                            <p:cond delay="0"/>
                                          </p:stCondLst>
                                        </p:cTn>
                                        <p:tgtEl>
                                          <p:spTgt spid="509985"/>
                                        </p:tgtEl>
                                        <p:attrNameLst>
                                          <p:attrName>style.visibility</p:attrName>
                                        </p:attrNameLst>
                                      </p:cBhvr>
                                      <p:to>
                                        <p:strVal val="visible"/>
                                      </p:to>
                                    </p:set>
                                    <p:animEffect transition="in" filter="wipe(up)">
                                      <p:cBhvr>
                                        <p:cTn id="57" dur="500"/>
                                        <p:tgtEl>
                                          <p:spTgt spid="509985"/>
                                        </p:tgtEl>
                                      </p:cBhvr>
                                    </p:animEffect>
                                  </p:childTnLst>
                                </p:cTn>
                              </p:par>
                            </p:childTnLst>
                          </p:cTn>
                        </p:par>
                        <p:par>
                          <p:cTn id="58" fill="hold" nodeType="afterGroup">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509984"/>
                                        </p:tgtEl>
                                        <p:attrNameLst>
                                          <p:attrName>style.visibility</p:attrName>
                                        </p:attrNameLst>
                                      </p:cBhvr>
                                      <p:to>
                                        <p:strVal val="visible"/>
                                      </p:to>
                                    </p:set>
                                    <p:animEffect transition="in" filter="fade">
                                      <p:cBhvr>
                                        <p:cTn id="61" dur="500"/>
                                        <p:tgtEl>
                                          <p:spTgt spid="50998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09986"/>
                                        </p:tgtEl>
                                        <p:attrNameLst>
                                          <p:attrName>style.visibility</p:attrName>
                                        </p:attrNameLst>
                                      </p:cBhvr>
                                      <p:to>
                                        <p:strVal val="visible"/>
                                      </p:to>
                                    </p:set>
                                    <p:animEffect transition="in" filter="fade">
                                      <p:cBhvr>
                                        <p:cTn id="66" dur="500"/>
                                        <p:tgtEl>
                                          <p:spTgt spid="509986"/>
                                        </p:tgtEl>
                                      </p:cBhvr>
                                    </p:animEffect>
                                  </p:childTnLst>
                                </p:cTn>
                              </p:par>
                            </p:childTnLst>
                          </p:cTn>
                        </p:par>
                        <p:par>
                          <p:cTn id="67" fill="hold" nodeType="afterGroup">
                            <p:stCondLst>
                              <p:cond delay="500"/>
                            </p:stCondLst>
                            <p:childTnLst>
                              <p:par>
                                <p:cTn id="68" presetID="22" presetClass="entr" presetSubtype="1" fill="hold" nodeType="afterEffect">
                                  <p:stCondLst>
                                    <p:cond delay="0"/>
                                  </p:stCondLst>
                                  <p:childTnLst>
                                    <p:set>
                                      <p:cBhvr>
                                        <p:cTn id="69" dur="1" fill="hold">
                                          <p:stCondLst>
                                            <p:cond delay="0"/>
                                          </p:stCondLst>
                                        </p:cTn>
                                        <p:tgtEl>
                                          <p:spTgt spid="509983"/>
                                        </p:tgtEl>
                                        <p:attrNameLst>
                                          <p:attrName>style.visibility</p:attrName>
                                        </p:attrNameLst>
                                      </p:cBhvr>
                                      <p:to>
                                        <p:strVal val="visible"/>
                                      </p:to>
                                    </p:set>
                                    <p:animEffect transition="in" filter="wipe(up)">
                                      <p:cBhvr>
                                        <p:cTn id="70" dur="500"/>
                                        <p:tgtEl>
                                          <p:spTgt spid="50998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09975"/>
                                        </p:tgtEl>
                                        <p:attrNameLst>
                                          <p:attrName>style.visibility</p:attrName>
                                        </p:attrNameLst>
                                      </p:cBhvr>
                                      <p:to>
                                        <p:strVal val="visible"/>
                                      </p:to>
                                    </p:set>
                                    <p:animEffect transition="in" filter="fade">
                                      <p:cBhvr>
                                        <p:cTn id="75" dur="500"/>
                                        <p:tgtEl>
                                          <p:spTgt spid="509975"/>
                                        </p:tgtEl>
                                      </p:cBhvr>
                                    </p:animEffect>
                                  </p:childTnLst>
                                </p:cTn>
                              </p:par>
                            </p:childTnLst>
                          </p:cTn>
                        </p:par>
                        <p:par>
                          <p:cTn id="76" fill="hold" nodeType="afterGroup">
                            <p:stCondLst>
                              <p:cond delay="500"/>
                            </p:stCondLst>
                            <p:childTnLst>
                              <p:par>
                                <p:cTn id="77" presetID="22" presetClass="entr" presetSubtype="1" fill="hold" nodeType="afterEffect">
                                  <p:stCondLst>
                                    <p:cond delay="0"/>
                                  </p:stCondLst>
                                  <p:childTnLst>
                                    <p:set>
                                      <p:cBhvr>
                                        <p:cTn id="78" dur="1" fill="hold">
                                          <p:stCondLst>
                                            <p:cond delay="0"/>
                                          </p:stCondLst>
                                        </p:cTn>
                                        <p:tgtEl>
                                          <p:spTgt spid="509974"/>
                                        </p:tgtEl>
                                        <p:attrNameLst>
                                          <p:attrName>style.visibility</p:attrName>
                                        </p:attrNameLst>
                                      </p:cBhvr>
                                      <p:to>
                                        <p:strVal val="visible"/>
                                      </p:to>
                                    </p:set>
                                    <p:animEffect transition="in" filter="wipe(up)">
                                      <p:cBhvr>
                                        <p:cTn id="79" dur="500"/>
                                        <p:tgtEl>
                                          <p:spTgt spid="509974"/>
                                        </p:tgtEl>
                                      </p:cBhvr>
                                    </p:animEffect>
                                  </p:childTnLst>
                                </p:cTn>
                              </p:par>
                            </p:childTnLst>
                          </p:cTn>
                        </p:par>
                        <p:par>
                          <p:cTn id="80" fill="hold" nodeType="afterGroup">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509973"/>
                                        </p:tgtEl>
                                        <p:attrNameLst>
                                          <p:attrName>style.visibility</p:attrName>
                                        </p:attrNameLst>
                                      </p:cBhvr>
                                      <p:to>
                                        <p:strVal val="visible"/>
                                      </p:to>
                                    </p:set>
                                    <p:animEffect transition="in" filter="fade">
                                      <p:cBhvr>
                                        <p:cTn id="83" dur="500"/>
                                        <p:tgtEl>
                                          <p:spTgt spid="509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4" grpId="0" animBg="1"/>
      <p:bldP spid="509973" grpId="0" animBg="1"/>
      <p:bldP spid="509975" grpId="0"/>
      <p:bldP spid="509976" grpId="0" animBg="1"/>
      <p:bldP spid="509977" grpId="0" animBg="1"/>
      <p:bldP spid="509982" grpId="0"/>
      <p:bldP spid="509984" grpId="0" animBg="1"/>
      <p:bldP spid="509986" grpId="0"/>
      <p:bldP spid="50998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smtClean="0">
                <a:cs typeface="+mj-cs"/>
              </a:rPr>
              <a:t>Mutations and Evolution</a:t>
            </a:r>
          </a:p>
        </p:txBody>
      </p:sp>
      <p:sp>
        <p:nvSpPr>
          <p:cNvPr id="96259" name="Rectangle 3"/>
          <p:cNvSpPr>
            <a:spLocks noGrp="1" noChangeArrowheads="1"/>
          </p:cNvSpPr>
          <p:nvPr>
            <p:ph type="body" idx="1"/>
          </p:nvPr>
        </p:nvSpPr>
        <p:spPr>
          <a:xfrm>
            <a:off x="487363" y="2692400"/>
            <a:ext cx="7489825" cy="3519488"/>
          </a:xfrm>
        </p:spPr>
        <p:txBody>
          <a:bodyPr/>
          <a:lstStyle/>
          <a:p>
            <a:pPr marL="0" indent="0" eaLnBrk="1" hangingPunct="1">
              <a:lnSpc>
                <a:spcPct val="95000"/>
              </a:lnSpc>
              <a:buFont typeface="Wingdings" charset="0"/>
              <a:buNone/>
              <a:defRPr/>
            </a:pPr>
            <a:r>
              <a:rPr lang="ja-JP" altLang="en-US" dirty="0" smtClean="0">
                <a:latin typeface="Arial"/>
                <a:cs typeface="+mn-cs"/>
              </a:rPr>
              <a:t>“</a:t>
            </a:r>
            <a:r>
              <a:rPr lang="en-US" dirty="0" smtClean="0">
                <a:cs typeface="+mn-cs"/>
              </a:rPr>
              <a:t>But in all the reading I</a:t>
            </a:r>
            <a:r>
              <a:rPr lang="fr-FR" altLang="ja-JP" dirty="0" smtClean="0">
                <a:latin typeface="Arial"/>
                <a:cs typeface="+mn-cs"/>
              </a:rPr>
              <a:t>'</a:t>
            </a:r>
            <a:r>
              <a:rPr lang="en-US" dirty="0" err="1" smtClean="0">
                <a:cs typeface="+mn-cs"/>
              </a:rPr>
              <a:t>ve</a:t>
            </a:r>
            <a:r>
              <a:rPr lang="en-US" dirty="0" smtClean="0">
                <a:cs typeface="+mn-cs"/>
              </a:rPr>
              <a:t> done in the life-sciences literature, I</a:t>
            </a:r>
            <a:r>
              <a:rPr lang="fr-FR" altLang="ja-JP" dirty="0" smtClean="0">
                <a:latin typeface="Arial"/>
                <a:cs typeface="+mn-cs"/>
              </a:rPr>
              <a:t>'</a:t>
            </a:r>
            <a:r>
              <a:rPr lang="en-US" dirty="0" err="1" smtClean="0">
                <a:cs typeface="+mn-cs"/>
              </a:rPr>
              <a:t>ve</a:t>
            </a:r>
            <a:r>
              <a:rPr lang="en-US" dirty="0" smtClean="0">
                <a:cs typeface="+mn-cs"/>
              </a:rPr>
              <a:t> never found a mutation that added information… </a:t>
            </a:r>
          </a:p>
          <a:p>
            <a:pPr marL="0" indent="0" eaLnBrk="1" hangingPunct="1">
              <a:lnSpc>
                <a:spcPct val="95000"/>
              </a:lnSpc>
              <a:buFont typeface="Wingdings" charset="0"/>
              <a:buNone/>
              <a:defRPr/>
            </a:pPr>
            <a:r>
              <a:rPr lang="en-US" dirty="0" smtClean="0">
                <a:cs typeface="+mn-cs"/>
              </a:rPr>
              <a:t>All point mutations that have been studied on the molecular level turn out to reduce the genetic information and not increase it.</a:t>
            </a:r>
            <a:r>
              <a:rPr lang="ja-JP" altLang="en-US" dirty="0" smtClean="0">
                <a:latin typeface="Arial"/>
                <a:cs typeface="+mn-cs"/>
              </a:rPr>
              <a:t>”</a:t>
            </a:r>
            <a:endParaRPr lang="en-US" dirty="0" smtClean="0">
              <a:cs typeface="+mn-cs"/>
            </a:endParaRPr>
          </a:p>
        </p:txBody>
      </p:sp>
      <p:sp>
        <p:nvSpPr>
          <p:cNvPr id="96260" name="Text Box 4"/>
          <p:cNvSpPr txBox="1">
            <a:spLocks noChangeArrowheads="1"/>
          </p:cNvSpPr>
          <p:nvPr/>
        </p:nvSpPr>
        <p:spPr bwMode="auto">
          <a:xfrm>
            <a:off x="563563" y="1120775"/>
            <a:ext cx="8316912" cy="137318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a:solidFill>
                  <a:srgbClr val="FFFFFF"/>
                </a:solidFill>
                <a:cs typeface="+mn-cs"/>
              </a:rPr>
              <a:t>Lee Spetner (Ph.D. Physics – MIT,  taught information and communications at Johns Hopkins University), </a:t>
            </a:r>
            <a:r>
              <a:rPr lang="en-US" sz="2800" i="1">
                <a:solidFill>
                  <a:srgbClr val="FFFFFF"/>
                </a:solidFill>
                <a:cs typeface="+mn-cs"/>
              </a:rPr>
              <a:t>Not By Chance</a:t>
            </a:r>
            <a:r>
              <a:rPr lang="en-US" sz="2800">
                <a:solidFill>
                  <a:srgbClr val="FFFFFF"/>
                </a:solidFill>
                <a:cs typeface="+mn-cs"/>
              </a:rPr>
              <a:t>, 1997, pp. 131, 138.</a:t>
            </a:r>
          </a:p>
        </p:txBody>
      </p:sp>
      <p:pic>
        <p:nvPicPr>
          <p:cNvPr id="80900" name="Picture 5" descr="book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72425" y="5046663"/>
            <a:ext cx="1085850" cy="1716087"/>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dissolve">
                                      <p:cBhvr>
                                        <p:cTn id="7" dur="500"/>
                                        <p:tgtEl>
                                          <p:spTgt spid="96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fade">
                                      <p:cBhvr>
                                        <p:cTn id="12" dur="500"/>
                                        <p:tgtEl>
                                          <p:spTgt spid="96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259">
                                            <p:txEl>
                                              <p:pRg st="1" end="1"/>
                                            </p:txEl>
                                          </p:spTgt>
                                        </p:tgtEl>
                                        <p:attrNameLst>
                                          <p:attrName>style.visibility</p:attrName>
                                        </p:attrNameLst>
                                      </p:cBhvr>
                                      <p:to>
                                        <p:strVal val="visible"/>
                                      </p:to>
                                    </p:set>
                                    <p:animEffect transition="in" filter="fade">
                                      <p:cBhvr>
                                        <p:cTn id="17" dur="500"/>
                                        <p:tgtEl>
                                          <p:spTgt spid="96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96260"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eaLnBrk="1" hangingPunct="1">
              <a:defRPr/>
            </a:pPr>
            <a:r>
              <a:rPr lang="en-US" smtClean="0">
                <a:cs typeface="+mj-cs"/>
              </a:rPr>
              <a:t>Scientists</a:t>
            </a:r>
          </a:p>
        </p:txBody>
      </p:sp>
      <p:sp>
        <p:nvSpPr>
          <p:cNvPr id="510979" name="Rectangle 3"/>
          <p:cNvSpPr>
            <a:spLocks noGrp="1" noChangeArrowheads="1"/>
          </p:cNvSpPr>
          <p:nvPr>
            <p:ph type="body" idx="1"/>
          </p:nvPr>
        </p:nvSpPr>
        <p:spPr>
          <a:xfrm>
            <a:off x="0" y="1022350"/>
            <a:ext cx="9144000" cy="5692775"/>
          </a:xfrm>
        </p:spPr>
        <p:txBody>
          <a:bodyPr/>
          <a:lstStyle/>
          <a:p>
            <a:pPr eaLnBrk="1" hangingPunct="1">
              <a:spcBef>
                <a:spcPct val="0"/>
              </a:spcBef>
              <a:defRPr/>
            </a:pPr>
            <a:r>
              <a:rPr lang="en-US" sz="2800" smtClean="0">
                <a:cs typeface="+mn-cs"/>
              </a:rPr>
              <a:t>Linda K. Walkup, Ph.D. Genetics</a:t>
            </a:r>
          </a:p>
          <a:p>
            <a:pPr eaLnBrk="1" hangingPunct="1">
              <a:spcBef>
                <a:spcPct val="0"/>
              </a:spcBef>
              <a:defRPr/>
            </a:pPr>
            <a:r>
              <a:rPr lang="en-US" sz="2800" smtClean="0">
                <a:cs typeface="+mn-cs"/>
              </a:rPr>
              <a:t>Todd Wood, Ph.D. Genetics</a:t>
            </a:r>
          </a:p>
          <a:p>
            <a:pPr eaLnBrk="1" hangingPunct="1">
              <a:spcBef>
                <a:spcPct val="0"/>
              </a:spcBef>
              <a:defRPr/>
            </a:pPr>
            <a:r>
              <a:rPr lang="en-US" sz="2800" smtClean="0">
                <a:cs typeface="+mn-cs"/>
              </a:rPr>
              <a:t>Lane Lester, Ph.D. Genetics</a:t>
            </a:r>
          </a:p>
          <a:p>
            <a:pPr eaLnBrk="1" hangingPunct="1">
              <a:spcBef>
                <a:spcPct val="0"/>
              </a:spcBef>
              <a:defRPr/>
            </a:pPr>
            <a:r>
              <a:rPr lang="en-US" sz="2800" smtClean="0">
                <a:cs typeface="+mn-cs"/>
              </a:rPr>
              <a:t>James S. Allan, Ph.D. Genetics</a:t>
            </a:r>
          </a:p>
          <a:p>
            <a:pPr eaLnBrk="1" hangingPunct="1">
              <a:spcBef>
                <a:spcPct val="0"/>
              </a:spcBef>
              <a:defRPr/>
            </a:pPr>
            <a:r>
              <a:rPr lang="en-US" sz="2800" smtClean="0">
                <a:cs typeface="+mn-cs"/>
              </a:rPr>
              <a:t>Andre Eggen, Ph.D. Genetics</a:t>
            </a:r>
          </a:p>
          <a:p>
            <a:pPr eaLnBrk="1" hangingPunct="1">
              <a:spcBef>
                <a:spcPct val="0"/>
              </a:spcBef>
              <a:defRPr/>
            </a:pPr>
            <a:r>
              <a:rPr lang="en-US" sz="2800" smtClean="0">
                <a:cs typeface="+mn-cs"/>
              </a:rPr>
              <a:t>Maciej Giertych, Ph.D. Genetics</a:t>
            </a:r>
          </a:p>
          <a:p>
            <a:pPr eaLnBrk="1" hangingPunct="1">
              <a:spcBef>
                <a:spcPct val="0"/>
              </a:spcBef>
              <a:defRPr/>
            </a:pPr>
            <a:r>
              <a:rPr lang="en-US" sz="2800" smtClean="0">
                <a:cs typeface="+mn-cs"/>
              </a:rPr>
              <a:t>Leonard Korochkin, M.D., Genetics and Neurobiology</a:t>
            </a:r>
          </a:p>
          <a:p>
            <a:pPr eaLnBrk="1" hangingPunct="1">
              <a:spcBef>
                <a:spcPct val="0"/>
              </a:spcBef>
              <a:defRPr/>
            </a:pPr>
            <a:r>
              <a:rPr lang="en-US" sz="2800" smtClean="0">
                <a:cs typeface="+mn-cs"/>
              </a:rPr>
              <a:t>Kimberly Berrine, Ph.D., Microbiology &amp; Immunology</a:t>
            </a:r>
          </a:p>
          <a:p>
            <a:pPr eaLnBrk="1" hangingPunct="1">
              <a:spcBef>
                <a:spcPct val="0"/>
              </a:spcBef>
              <a:defRPr/>
            </a:pPr>
            <a:r>
              <a:rPr lang="en-US" sz="2800" smtClean="0">
                <a:cs typeface="+mn-cs"/>
              </a:rPr>
              <a:t>Duane Gish, Ph.D. Biochemistry </a:t>
            </a:r>
          </a:p>
          <a:p>
            <a:pPr eaLnBrk="1" hangingPunct="1">
              <a:spcBef>
                <a:spcPct val="0"/>
              </a:spcBef>
              <a:defRPr/>
            </a:pPr>
            <a:r>
              <a:rPr lang="en-US" sz="2800" smtClean="0">
                <a:cs typeface="+mn-cs"/>
              </a:rPr>
              <a:t>Harriet Kim, Ph.D. Biochemistry</a:t>
            </a:r>
            <a:endParaRPr lang="en-US" sz="2400" smtClean="0">
              <a:cs typeface="+mn-cs"/>
            </a:endParaRPr>
          </a:p>
          <a:p>
            <a:pPr eaLnBrk="1" hangingPunct="1">
              <a:spcBef>
                <a:spcPct val="0"/>
              </a:spcBef>
              <a:defRPr/>
            </a:pPr>
            <a:r>
              <a:rPr lang="en-US" sz="2800" smtClean="0">
                <a:cs typeface="+mn-cs"/>
              </a:rPr>
              <a:t>Bob Hoskin, Ph.D. Biochemistry</a:t>
            </a:r>
          </a:p>
          <a:p>
            <a:pPr eaLnBrk="1" hangingPunct="1">
              <a:spcBef>
                <a:spcPct val="0"/>
              </a:spcBef>
              <a:defRPr/>
            </a:pPr>
            <a:r>
              <a:rPr lang="en-US" sz="2800" smtClean="0">
                <a:cs typeface="+mn-cs"/>
              </a:rPr>
              <a:t>Neil Huber, Ph.D. Physical Anthropology</a:t>
            </a:r>
          </a:p>
          <a:p>
            <a:pPr eaLnBrk="1" hangingPunct="1">
              <a:spcBef>
                <a:spcPct val="0"/>
              </a:spcBef>
              <a:defRPr/>
            </a:pPr>
            <a:r>
              <a:rPr lang="en-US" sz="2800" smtClean="0">
                <a:cs typeface="+mn-cs"/>
              </a:rPr>
              <a:t>Kyoung-Tai Kim, Ph.D. Genetic Engineering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0979"/>
                                        </p:tgtEl>
                                        <p:attrNameLst>
                                          <p:attrName>style.visibility</p:attrName>
                                        </p:attrNameLst>
                                      </p:cBhvr>
                                      <p:to>
                                        <p:strVal val="visible"/>
                                      </p:to>
                                    </p:set>
                                    <p:animEffect transition="in" filter="fade">
                                      <p:cBhvr>
                                        <p:cTn id="7" dur="500"/>
                                        <p:tgtEl>
                                          <p:spTgt spid="51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cs typeface="+mj-cs"/>
              </a:rPr>
              <a:t>Piltdown Man</a:t>
            </a:r>
          </a:p>
        </p:txBody>
      </p:sp>
      <p:sp>
        <p:nvSpPr>
          <p:cNvPr id="12291" name="Rectangle 3"/>
          <p:cNvSpPr>
            <a:spLocks noGrp="1" noChangeArrowheads="1"/>
          </p:cNvSpPr>
          <p:nvPr>
            <p:ph type="body" idx="1"/>
          </p:nvPr>
        </p:nvSpPr>
        <p:spPr>
          <a:xfrm>
            <a:off x="227013" y="1087438"/>
            <a:ext cx="8610600" cy="2325687"/>
          </a:xfrm>
        </p:spPr>
        <p:txBody>
          <a:bodyPr/>
          <a:lstStyle/>
          <a:p>
            <a:pPr eaLnBrk="1" hangingPunct="1">
              <a:defRPr/>
            </a:pPr>
            <a:r>
              <a:rPr lang="en-US" sz="3600" smtClean="0">
                <a:cs typeface="+mn-cs"/>
              </a:rPr>
              <a:t>Parts found between 1908 and 1912 in Piltdown, England</a:t>
            </a:r>
          </a:p>
          <a:p>
            <a:pPr lvl="1" eaLnBrk="1" hangingPunct="1">
              <a:spcBef>
                <a:spcPct val="0"/>
              </a:spcBef>
              <a:defRPr/>
            </a:pPr>
            <a:r>
              <a:rPr lang="en-US" sz="3600" smtClean="0"/>
              <a:t>Portion of human skull</a:t>
            </a:r>
          </a:p>
          <a:p>
            <a:pPr lvl="1" eaLnBrk="1" hangingPunct="1">
              <a:spcBef>
                <a:spcPct val="0"/>
              </a:spcBef>
              <a:defRPr/>
            </a:pPr>
            <a:r>
              <a:rPr lang="en-US" sz="3600" smtClean="0"/>
              <a:t>Portion of lower ape-like jaw</a:t>
            </a:r>
          </a:p>
        </p:txBody>
      </p:sp>
      <p:pic>
        <p:nvPicPr>
          <p:cNvPr id="12298" name="Picture 10" descr="piltdown man skul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6988" y="4592638"/>
            <a:ext cx="2433637" cy="18859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299" name="Line 11"/>
          <p:cNvSpPr>
            <a:spLocks noChangeShapeType="1"/>
          </p:cNvSpPr>
          <p:nvPr/>
        </p:nvSpPr>
        <p:spPr bwMode="auto">
          <a:xfrm flipH="1">
            <a:off x="7038975" y="4295775"/>
            <a:ext cx="1393825" cy="696913"/>
          </a:xfrm>
          <a:prstGeom prst="line">
            <a:avLst/>
          </a:prstGeom>
          <a:noFill/>
          <a:ln w="101600">
            <a:solidFill>
              <a:srgbClr val="FFFF66"/>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2300" name="Line 12"/>
          <p:cNvSpPr>
            <a:spLocks noChangeShapeType="1"/>
          </p:cNvSpPr>
          <p:nvPr/>
        </p:nvSpPr>
        <p:spPr bwMode="auto">
          <a:xfrm flipV="1">
            <a:off x="3046413" y="6270625"/>
            <a:ext cx="2468562" cy="246063"/>
          </a:xfrm>
          <a:prstGeom prst="line">
            <a:avLst/>
          </a:prstGeom>
          <a:noFill/>
          <a:ln w="101600">
            <a:solidFill>
              <a:srgbClr val="FFFF66"/>
            </a:solidFill>
            <a:round/>
            <a:headEn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2301" name="Text Box 13"/>
          <p:cNvSpPr txBox="1">
            <a:spLocks noChangeArrowheads="1"/>
          </p:cNvSpPr>
          <p:nvPr/>
        </p:nvSpPr>
        <p:spPr bwMode="auto">
          <a:xfrm>
            <a:off x="333375" y="3573463"/>
            <a:ext cx="7766050" cy="11906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06400" indent="-406400">
              <a:defRPr>
                <a:solidFill>
                  <a:schemeClr val="tx1"/>
                </a:solidFill>
                <a:latin typeface="Arial" charset="0"/>
                <a:ea typeface="ＭＳ Ｐゴシック" charset="0"/>
              </a:defRPr>
            </a:lvl1pPr>
            <a:lvl2pPr marL="579438">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rgbClr val="FFCC66"/>
              </a:buClr>
              <a:buSzPct val="70000"/>
              <a:buFont typeface="Wingdings" charset="0"/>
              <a:buChar char="u"/>
              <a:defRPr/>
            </a:pPr>
            <a:r>
              <a:rPr lang="en-US" sz="3600" smtClean="0">
                <a:solidFill>
                  <a:srgbClr val="FFFFCC"/>
                </a:solidFill>
                <a:cs typeface="+mn-cs"/>
              </a:rPr>
              <a:t>The claim: 500,000 year old intermediate link</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fade">
                                      <p:cBhvr>
                                        <p:cTn id="11" dur="500"/>
                                        <p:tgtEl>
                                          <p:spTgt spid="12291">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500"/>
                                        <p:tgtEl>
                                          <p:spTgt spid="12291">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298"/>
                                        </p:tgtEl>
                                        <p:attrNameLst>
                                          <p:attrName>style.visibility</p:attrName>
                                        </p:attrNameLst>
                                      </p:cBhvr>
                                      <p:to>
                                        <p:strVal val="visible"/>
                                      </p:to>
                                    </p:set>
                                    <p:animEffect transition="in" filter="fade">
                                      <p:cBhvr>
                                        <p:cTn id="19" dur="500"/>
                                        <p:tgtEl>
                                          <p:spTgt spid="12298"/>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2299"/>
                                        </p:tgtEl>
                                        <p:attrNameLst>
                                          <p:attrName>style.visibility</p:attrName>
                                        </p:attrNameLst>
                                      </p:cBhvr>
                                      <p:to>
                                        <p:strVal val="visible"/>
                                      </p:to>
                                    </p:set>
                                    <p:animEffect transition="in" filter="wipe(right)">
                                      <p:cBhvr>
                                        <p:cTn id="23" dur="500"/>
                                        <p:tgtEl>
                                          <p:spTgt spid="12299"/>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300"/>
                                        </p:tgtEl>
                                        <p:attrNameLst>
                                          <p:attrName>style.visibility</p:attrName>
                                        </p:attrNameLst>
                                      </p:cBhvr>
                                      <p:to>
                                        <p:strVal val="visible"/>
                                      </p:to>
                                    </p:set>
                                    <p:animEffect transition="in" filter="wipe(left)">
                                      <p:cBhvr>
                                        <p:cTn id="27" dur="500"/>
                                        <p:tgtEl>
                                          <p:spTgt spid="123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301"/>
                                        </p:tgtEl>
                                        <p:attrNameLst>
                                          <p:attrName>style.visibility</p:attrName>
                                        </p:attrNameLst>
                                      </p:cBhvr>
                                      <p:to>
                                        <p:strVal val="visible"/>
                                      </p:to>
                                    </p:set>
                                    <p:animEffect transition="in" filter="fade">
                                      <p:cBhvr>
                                        <p:cTn id="32" dur="5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30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pPr eaLnBrk="1" hangingPunct="1">
              <a:defRPr/>
            </a:pPr>
            <a:r>
              <a:rPr lang="en-US" smtClean="0">
                <a:cs typeface="+mj-cs"/>
              </a:rPr>
              <a:t>Summary</a:t>
            </a:r>
          </a:p>
        </p:txBody>
      </p:sp>
      <p:sp>
        <p:nvSpPr>
          <p:cNvPr id="467971" name="Rectangle 3"/>
          <p:cNvSpPr>
            <a:spLocks noGrp="1" noChangeArrowheads="1"/>
          </p:cNvSpPr>
          <p:nvPr>
            <p:ph type="body" idx="1"/>
          </p:nvPr>
        </p:nvSpPr>
        <p:spPr>
          <a:xfrm>
            <a:off x="487363" y="1235075"/>
            <a:ext cx="8229600" cy="5303838"/>
          </a:xfrm>
        </p:spPr>
        <p:txBody>
          <a:bodyPr/>
          <a:lstStyle/>
          <a:p>
            <a:pPr eaLnBrk="1" hangingPunct="1">
              <a:lnSpc>
                <a:spcPct val="90000"/>
              </a:lnSpc>
              <a:spcBef>
                <a:spcPct val="50000"/>
              </a:spcBef>
              <a:defRPr/>
            </a:pPr>
            <a:r>
              <a:rPr lang="en-US" smtClean="0">
                <a:cs typeface="+mn-cs"/>
              </a:rPr>
              <a:t>Evolutionists ignore the scientific evidence </a:t>
            </a:r>
          </a:p>
          <a:p>
            <a:pPr eaLnBrk="1" hangingPunct="1">
              <a:lnSpc>
                <a:spcPct val="90000"/>
              </a:lnSpc>
              <a:spcBef>
                <a:spcPct val="50000"/>
              </a:spcBef>
              <a:defRPr/>
            </a:pPr>
            <a:r>
              <a:rPr lang="en-US" smtClean="0">
                <a:cs typeface="+mn-cs"/>
              </a:rPr>
              <a:t>Evolutionists create misleading pictures in textbooks to support evolution</a:t>
            </a:r>
          </a:p>
          <a:p>
            <a:pPr eaLnBrk="1" hangingPunct="1">
              <a:lnSpc>
                <a:spcPct val="90000"/>
              </a:lnSpc>
              <a:spcBef>
                <a:spcPct val="50000"/>
              </a:spcBef>
              <a:defRPr/>
            </a:pPr>
            <a:r>
              <a:rPr lang="en-US" smtClean="0">
                <a:cs typeface="+mn-cs"/>
              </a:rPr>
              <a:t>Evolutionists practice censorship</a:t>
            </a:r>
          </a:p>
          <a:p>
            <a:pPr eaLnBrk="1" hangingPunct="1">
              <a:lnSpc>
                <a:spcPct val="90000"/>
              </a:lnSpc>
              <a:spcBef>
                <a:spcPct val="50000"/>
              </a:spcBef>
              <a:defRPr/>
            </a:pPr>
            <a:r>
              <a:rPr lang="en-US" smtClean="0">
                <a:cs typeface="+mn-cs"/>
              </a:rPr>
              <a:t>The scientific evidence supports Lucy was an extinct type of chimpanzee</a:t>
            </a:r>
          </a:p>
          <a:p>
            <a:pPr eaLnBrk="1" hangingPunct="1">
              <a:lnSpc>
                <a:spcPct val="90000"/>
              </a:lnSpc>
              <a:spcBef>
                <a:spcPct val="50000"/>
              </a:spcBef>
              <a:defRPr/>
            </a:pPr>
            <a:r>
              <a:rPr lang="en-US" smtClean="0">
                <a:cs typeface="+mn-cs"/>
              </a:rPr>
              <a:t>All the evidence supports </a:t>
            </a:r>
            <a:r>
              <a:rPr lang="ja-JP" altLang="en-US" smtClean="0">
                <a:latin typeface="Arial"/>
                <a:cs typeface="+mn-cs"/>
              </a:rPr>
              <a:t>“</a:t>
            </a:r>
            <a:r>
              <a:rPr lang="en-US" smtClean="0">
                <a:cs typeface="+mn-cs"/>
              </a:rPr>
              <a:t>Created after their kind</a:t>
            </a:r>
            <a:r>
              <a:rPr lang="ja-JP" altLang="en-US" smtClean="0">
                <a:latin typeface="Arial"/>
                <a:cs typeface="+mn-cs"/>
              </a:rPr>
              <a:t>”</a:t>
            </a:r>
            <a:r>
              <a:rPr lang="en-US" smtClean="0">
                <a:cs typeface="+mn-cs"/>
              </a:rPr>
              <a:t>, </a:t>
            </a:r>
            <a:r>
              <a:rPr lang="ja-JP" altLang="en-US" smtClean="0">
                <a:latin typeface="Arial"/>
                <a:cs typeface="+mn-cs"/>
              </a:rPr>
              <a:t>“</a:t>
            </a:r>
            <a:r>
              <a:rPr lang="en-US" smtClean="0">
                <a:cs typeface="+mn-cs"/>
              </a:rPr>
              <a:t>Made in the image and likeness of God</a:t>
            </a:r>
            <a:r>
              <a:rPr lang="ja-JP" altLang="en-US" smtClean="0">
                <a:latin typeface="Arial"/>
                <a:cs typeface="+mn-cs"/>
              </a:rPr>
              <a:t>”</a:t>
            </a:r>
            <a:endParaRPr lang="en-US" smtClean="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7971">
                                            <p:txEl>
                                              <p:pRg st="0" end="0"/>
                                            </p:txEl>
                                          </p:spTgt>
                                        </p:tgtEl>
                                        <p:attrNameLst>
                                          <p:attrName>style.visibility</p:attrName>
                                        </p:attrNameLst>
                                      </p:cBhvr>
                                      <p:to>
                                        <p:strVal val="visible"/>
                                      </p:to>
                                    </p:set>
                                    <p:animEffect transition="in" filter="fade">
                                      <p:cBhvr>
                                        <p:cTn id="7" dur="500"/>
                                        <p:tgtEl>
                                          <p:spTgt spid="467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7971">
                                            <p:txEl>
                                              <p:pRg st="1" end="1"/>
                                            </p:txEl>
                                          </p:spTgt>
                                        </p:tgtEl>
                                        <p:attrNameLst>
                                          <p:attrName>style.visibility</p:attrName>
                                        </p:attrNameLst>
                                      </p:cBhvr>
                                      <p:to>
                                        <p:strVal val="visible"/>
                                      </p:to>
                                    </p:set>
                                    <p:animEffect transition="in" filter="fade">
                                      <p:cBhvr>
                                        <p:cTn id="12" dur="500"/>
                                        <p:tgtEl>
                                          <p:spTgt spid="467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7971">
                                            <p:txEl>
                                              <p:pRg st="2" end="2"/>
                                            </p:txEl>
                                          </p:spTgt>
                                        </p:tgtEl>
                                        <p:attrNameLst>
                                          <p:attrName>style.visibility</p:attrName>
                                        </p:attrNameLst>
                                      </p:cBhvr>
                                      <p:to>
                                        <p:strVal val="visible"/>
                                      </p:to>
                                    </p:set>
                                    <p:animEffect transition="in" filter="fade">
                                      <p:cBhvr>
                                        <p:cTn id="17" dur="500"/>
                                        <p:tgtEl>
                                          <p:spTgt spid="4679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7971">
                                            <p:txEl>
                                              <p:pRg st="3" end="3"/>
                                            </p:txEl>
                                          </p:spTgt>
                                        </p:tgtEl>
                                        <p:attrNameLst>
                                          <p:attrName>style.visibility</p:attrName>
                                        </p:attrNameLst>
                                      </p:cBhvr>
                                      <p:to>
                                        <p:strVal val="visible"/>
                                      </p:to>
                                    </p:set>
                                    <p:animEffect transition="in" filter="fade">
                                      <p:cBhvr>
                                        <p:cTn id="22" dur="500"/>
                                        <p:tgtEl>
                                          <p:spTgt spid="4679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7971">
                                            <p:txEl>
                                              <p:pRg st="4" end="4"/>
                                            </p:txEl>
                                          </p:spTgt>
                                        </p:tgtEl>
                                        <p:attrNameLst>
                                          <p:attrName>style.visibility</p:attrName>
                                        </p:attrNameLst>
                                      </p:cBhvr>
                                      <p:to>
                                        <p:strVal val="visible"/>
                                      </p:to>
                                    </p:set>
                                    <p:animEffect transition="in" filter="fade">
                                      <p:cBhvr>
                                        <p:cTn id="27" dur="500"/>
                                        <p:tgtEl>
                                          <p:spTgt spid="467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482" name="Text Box 2"/>
          <p:cNvSpPr txBox="1">
            <a:spLocks noChangeArrowheads="1"/>
          </p:cNvSpPr>
          <p:nvPr/>
        </p:nvSpPr>
        <p:spPr bwMode="auto">
          <a:xfrm>
            <a:off x="1603375" y="1876425"/>
            <a:ext cx="69818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600">
                <a:solidFill>
                  <a:schemeClr val="tx1"/>
                </a:solidFill>
                <a:cs typeface="+mn-cs"/>
              </a:rPr>
              <a:t>I will praise thee; for I am fearfully and wonderfully made: marvellous are thy works; and that my soul knoweth right well.</a:t>
            </a:r>
          </a:p>
        </p:txBody>
      </p:sp>
      <p:sp>
        <p:nvSpPr>
          <p:cNvPr id="532483" name="Text Box 3"/>
          <p:cNvSpPr txBox="1">
            <a:spLocks noChangeArrowheads="1"/>
          </p:cNvSpPr>
          <p:nvPr/>
        </p:nvSpPr>
        <p:spPr bwMode="auto">
          <a:xfrm>
            <a:off x="2395538" y="493713"/>
            <a:ext cx="48037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5400" b="1">
                <a:solidFill>
                  <a:srgbClr val="000066"/>
                </a:solidFill>
                <a:cs typeface="+mn-cs"/>
              </a:rPr>
              <a:t>Psalm 139:14</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223838" y="493713"/>
            <a:ext cx="8920162" cy="938212"/>
          </a:xfrm>
        </p:spPr>
        <p:txBody>
          <a:bodyPr/>
          <a:lstStyle/>
          <a:p>
            <a:pPr eaLnBrk="1" hangingPunct="1">
              <a:spcAft>
                <a:spcPts val="13"/>
              </a:spcAft>
              <a:defRPr/>
            </a:pPr>
            <a:r>
              <a:rPr lang="en-US" smtClean="0">
                <a:cs typeface="+mj-cs"/>
              </a:rPr>
              <a:t>AiG Web Address 00439</a:t>
            </a:r>
          </a:p>
        </p:txBody>
      </p:sp>
      <p:pic>
        <p:nvPicPr>
          <p:cNvPr id="84995" name="Picture 3" descr="Web Address 0043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364" name="Text Box 4"/>
          <p:cNvSpPr txBox="1">
            <a:spLocks noChangeArrowheads="1"/>
          </p:cNvSpPr>
          <p:nvPr/>
        </p:nvSpPr>
        <p:spPr bwMode="auto">
          <a:xfrm>
            <a:off x="14288" y="4468813"/>
            <a:ext cx="4557712" cy="11906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CC00"/>
                </a:solidFill>
                <a:cs typeface="+mn-cs"/>
              </a:rPr>
              <a:t>Over 1,000 Articles by Category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ChangeArrowheads="1"/>
          </p:cNvSpPr>
          <p:nvPr>
            <p:ph type="ctrTitle"/>
          </p:nvPr>
        </p:nvSpPr>
        <p:spPr>
          <a:xfrm>
            <a:off x="685800" y="2286000"/>
            <a:ext cx="7772400" cy="1143000"/>
          </a:xfrm>
        </p:spPr>
        <p:txBody>
          <a:bodyPr/>
          <a:lstStyle/>
          <a:p>
            <a:pPr eaLnBrk="1" hangingPunct="1"/>
            <a:r>
              <a:rPr lang="en-US">
                <a:latin typeface="Times New Roman" charset="0"/>
              </a:rPr>
              <a:t>Black</a:t>
            </a:r>
          </a:p>
        </p:txBody>
      </p:sp>
    </p:spTree>
    <p:extLst>
      <p:ext uri="{BB962C8B-B14F-4D97-AF65-F5344CB8AC3E}">
        <p14:creationId xmlns:p14="http://schemas.microsoft.com/office/powerpoint/2010/main" val="77445803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Creation </a:t>
            </a:r>
            <a:r>
              <a:rPr lang="en-US" sz="3200" b="1" dirty="0" smtClean="0">
                <a:solidFill>
                  <a:srgbClr val="FFFFFF"/>
                </a:solidFill>
                <a:latin typeface="Arial" charset="0"/>
                <a:ea typeface="ＭＳ Ｐゴシック" charset="0"/>
              </a:rPr>
              <a:t>link </a:t>
            </a:r>
            <a:r>
              <a:rPr lang="en-US" sz="3200" b="1" dirty="0">
                <a:solidFill>
                  <a:srgbClr val="FFFFFF"/>
                </a:solidFill>
                <a:latin typeface="Arial" charset="0"/>
                <a:ea typeface="ＭＳ Ｐゴシック" charset="0"/>
              </a:rPr>
              <a:t>at </a:t>
            </a:r>
            <a:r>
              <a:rPr lang="en-US" sz="3200" b="1" dirty="0" err="1" smtClean="0">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7461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2" name="Text Box 4"/>
          <p:cNvSpPr txBox="1">
            <a:spLocks noChangeArrowheads="1"/>
          </p:cNvSpPr>
          <p:nvPr/>
        </p:nvSpPr>
        <p:spPr bwMode="auto">
          <a:xfrm>
            <a:off x="869950" y="1331913"/>
            <a:ext cx="7402513" cy="1219200"/>
          </a:xfrm>
          <a:prstGeom prst="rect">
            <a:avLst/>
          </a:prstGeom>
          <a:solidFill>
            <a:schemeClr val="tx1"/>
          </a:solidFill>
          <a:ln w="2857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3600">
                <a:solidFill>
                  <a:schemeClr val="bg1"/>
                </a:solidFill>
                <a:cs typeface="+mn-cs"/>
              </a:rPr>
              <a:t>New York Times ran an article: </a:t>
            </a:r>
          </a:p>
          <a:p>
            <a:pPr algn="ctr" eaLnBrk="0" hangingPunct="0">
              <a:defRPr/>
            </a:pPr>
            <a:r>
              <a:rPr lang="ja-JP" altLang="en-US" sz="3600" b="1">
                <a:solidFill>
                  <a:schemeClr val="bg1"/>
                </a:solidFill>
                <a:latin typeface="Arial"/>
                <a:cs typeface="+mn-cs"/>
              </a:rPr>
              <a:t>“</a:t>
            </a:r>
            <a:r>
              <a:rPr lang="en-US" sz="3600" b="1">
                <a:solidFill>
                  <a:schemeClr val="bg1"/>
                </a:solidFill>
                <a:cs typeface="+mn-cs"/>
              </a:rPr>
              <a:t>Darwin Theory Proved True.</a:t>
            </a:r>
            <a:r>
              <a:rPr lang="ja-JP" altLang="en-US" sz="3600" b="1">
                <a:solidFill>
                  <a:schemeClr val="bg1"/>
                </a:solidFill>
                <a:latin typeface="Arial"/>
                <a:cs typeface="+mn-cs"/>
              </a:rPr>
              <a:t>”</a:t>
            </a:r>
            <a:endParaRPr lang="en-US" sz="3600">
              <a:solidFill>
                <a:schemeClr val="bg1"/>
              </a:solidFill>
              <a:cs typeface="+mn-cs"/>
            </a:endParaRPr>
          </a:p>
        </p:txBody>
      </p:sp>
      <p:sp>
        <p:nvSpPr>
          <p:cNvPr id="370693" name="Text Box 5"/>
          <p:cNvSpPr txBox="1">
            <a:spLocks noChangeArrowheads="1"/>
          </p:cNvSpPr>
          <p:nvPr/>
        </p:nvSpPr>
        <p:spPr bwMode="auto">
          <a:xfrm>
            <a:off x="427038" y="2895600"/>
            <a:ext cx="8288337" cy="1066800"/>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a:solidFill>
                  <a:srgbClr val="9966FF"/>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lvl1pPr marL="465138" indent="-465138">
              <a:defRPr>
                <a:solidFill>
                  <a:schemeClr val="tx1"/>
                </a:solidFill>
                <a:latin typeface="Arial" charset="0"/>
                <a:ea typeface="ＭＳ Ｐゴシック" charset="0"/>
              </a:defRPr>
            </a:lvl1pPr>
            <a:lvl2pPr marL="579438">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eaLnBrk="0" hangingPunct="0">
              <a:buClr>
                <a:srgbClr val="FFCC66"/>
              </a:buClr>
              <a:buSzPct val="70000"/>
              <a:buFont typeface="Wingdings" charset="0"/>
              <a:buChar char="u"/>
              <a:defRPr/>
            </a:pPr>
            <a:r>
              <a:rPr lang="en-US" smtClean="0">
                <a:solidFill>
                  <a:srgbClr val="FFFFCC"/>
                </a:solidFill>
                <a:cs typeface="+mn-cs"/>
              </a:rPr>
              <a:t>Featured in textbooks and encyclopedias </a:t>
            </a:r>
          </a:p>
          <a:p>
            <a:pPr eaLnBrk="0" hangingPunct="0">
              <a:buClr>
                <a:srgbClr val="FFCC66"/>
              </a:buClr>
              <a:buSzPct val="70000"/>
              <a:buFont typeface="Wingdings" charset="0"/>
              <a:buChar char="u"/>
              <a:defRPr/>
            </a:pPr>
            <a:r>
              <a:rPr lang="en-US" smtClean="0">
                <a:solidFill>
                  <a:srgbClr val="FFFFCC"/>
                </a:solidFill>
                <a:cs typeface="+mn-cs"/>
              </a:rPr>
              <a:t>In 1953 scientists studied the bones</a:t>
            </a:r>
          </a:p>
        </p:txBody>
      </p:sp>
      <p:sp>
        <p:nvSpPr>
          <p:cNvPr id="370694" name="Text Box 6"/>
          <p:cNvSpPr txBox="1">
            <a:spLocks noChangeArrowheads="1"/>
          </p:cNvSpPr>
          <p:nvPr/>
        </p:nvSpPr>
        <p:spPr bwMode="auto">
          <a:xfrm>
            <a:off x="1484313" y="5141913"/>
            <a:ext cx="6173787" cy="669925"/>
          </a:xfrm>
          <a:prstGeom prst="rect">
            <a:avLst/>
          </a:prstGeom>
          <a:solidFill>
            <a:schemeClr val="tx1"/>
          </a:solidFill>
          <a:ln w="2857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14350" indent="-514350">
              <a:tabLst>
                <a:tab pos="2686050" algn="l"/>
              </a:tabLst>
              <a:defRPr>
                <a:solidFill>
                  <a:schemeClr val="tx1"/>
                </a:solidFill>
                <a:latin typeface="Arial" charset="0"/>
                <a:ea typeface="ＭＳ Ｐゴシック" charset="0"/>
              </a:defRPr>
            </a:lvl1pPr>
            <a:lvl2pPr marL="628650">
              <a:tabLst>
                <a:tab pos="2686050" algn="l"/>
              </a:tabLst>
              <a:defRPr>
                <a:solidFill>
                  <a:schemeClr val="tx1"/>
                </a:solidFill>
                <a:latin typeface="Arial" charset="0"/>
                <a:ea typeface="ＭＳ Ｐゴシック" charset="0"/>
              </a:defRPr>
            </a:lvl2pPr>
            <a:lvl3pPr>
              <a:tabLst>
                <a:tab pos="2686050" algn="l"/>
              </a:tabLst>
              <a:defRPr>
                <a:solidFill>
                  <a:schemeClr val="tx1"/>
                </a:solidFill>
                <a:latin typeface="Arial" charset="0"/>
                <a:ea typeface="ＭＳ Ｐゴシック" charset="0"/>
              </a:defRPr>
            </a:lvl3pPr>
            <a:lvl4pPr>
              <a:tabLst>
                <a:tab pos="2686050" algn="l"/>
              </a:tabLst>
              <a:defRPr>
                <a:solidFill>
                  <a:schemeClr val="tx1"/>
                </a:solidFill>
                <a:latin typeface="Arial" charset="0"/>
                <a:ea typeface="ＭＳ Ｐゴシック" charset="0"/>
              </a:defRPr>
            </a:lvl4pPr>
            <a:lvl5pPr>
              <a:tabLst>
                <a:tab pos="2686050" algn="l"/>
              </a:tabLst>
              <a:defRPr>
                <a:solidFill>
                  <a:schemeClr val="tx1"/>
                </a:solidFill>
                <a:latin typeface="Arial" charset="0"/>
                <a:ea typeface="ＭＳ Ｐゴシック" charset="0"/>
              </a:defRPr>
            </a:lvl5pPr>
            <a:lvl6pPr fontAlgn="base">
              <a:spcBef>
                <a:spcPct val="0"/>
              </a:spcBef>
              <a:spcAft>
                <a:spcPct val="0"/>
              </a:spcAft>
              <a:tabLst>
                <a:tab pos="2686050" algn="l"/>
              </a:tabLst>
              <a:defRPr>
                <a:solidFill>
                  <a:schemeClr val="tx1"/>
                </a:solidFill>
                <a:latin typeface="Arial" charset="0"/>
                <a:ea typeface="ＭＳ Ｐゴシック" charset="0"/>
              </a:defRPr>
            </a:lvl6pPr>
            <a:lvl7pPr fontAlgn="base">
              <a:spcBef>
                <a:spcPct val="0"/>
              </a:spcBef>
              <a:spcAft>
                <a:spcPct val="0"/>
              </a:spcAft>
              <a:tabLst>
                <a:tab pos="2686050" algn="l"/>
              </a:tabLst>
              <a:defRPr>
                <a:solidFill>
                  <a:schemeClr val="tx1"/>
                </a:solidFill>
                <a:latin typeface="Arial" charset="0"/>
                <a:ea typeface="ＭＳ Ｐゴシック" charset="0"/>
              </a:defRPr>
            </a:lvl7pPr>
            <a:lvl8pPr fontAlgn="base">
              <a:spcBef>
                <a:spcPct val="0"/>
              </a:spcBef>
              <a:spcAft>
                <a:spcPct val="0"/>
              </a:spcAft>
              <a:tabLst>
                <a:tab pos="2686050" algn="l"/>
              </a:tabLst>
              <a:defRPr>
                <a:solidFill>
                  <a:schemeClr val="tx1"/>
                </a:solidFill>
                <a:latin typeface="Arial" charset="0"/>
                <a:ea typeface="ＭＳ Ｐゴシック" charset="0"/>
              </a:defRPr>
            </a:lvl8pPr>
            <a:lvl9pPr fontAlgn="base">
              <a:spcBef>
                <a:spcPct val="0"/>
              </a:spcBef>
              <a:spcAft>
                <a:spcPct val="0"/>
              </a:spcAft>
              <a:tabLst>
                <a:tab pos="2686050" algn="l"/>
              </a:tabLst>
              <a:defRPr>
                <a:solidFill>
                  <a:schemeClr val="tx1"/>
                </a:solidFill>
                <a:latin typeface="Arial" charset="0"/>
                <a:ea typeface="ＭＳ Ｐゴシック" charset="0"/>
              </a:defRPr>
            </a:lvl9pPr>
          </a:lstStyle>
          <a:p>
            <a:pPr algn="ctr" eaLnBrk="0" hangingPunct="0">
              <a:spcBef>
                <a:spcPct val="50000"/>
              </a:spcBef>
              <a:buClr>
                <a:schemeClr val="tx2"/>
              </a:buClr>
              <a:buSzPct val="75000"/>
              <a:buFont typeface="Wingdings" charset="0"/>
              <a:buNone/>
              <a:defRPr/>
            </a:pPr>
            <a:r>
              <a:rPr kumimoji="1" lang="en-US" sz="3600" smtClean="0">
                <a:solidFill>
                  <a:schemeClr val="bg1"/>
                </a:solidFill>
                <a:cs typeface="+mn-cs"/>
              </a:rPr>
              <a:t>A fraud (600 year old bones)</a:t>
            </a:r>
          </a:p>
        </p:txBody>
      </p:sp>
      <p:sp>
        <p:nvSpPr>
          <p:cNvPr id="370695" name="Text Box 7"/>
          <p:cNvSpPr txBox="1">
            <a:spLocks noChangeArrowheads="1"/>
          </p:cNvSpPr>
          <p:nvPr/>
        </p:nvSpPr>
        <p:spPr bwMode="auto">
          <a:xfrm>
            <a:off x="3192463" y="4322763"/>
            <a:ext cx="2759075"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buClr>
                <a:schemeClr val="tx2"/>
              </a:buClr>
              <a:buSzPct val="75000"/>
              <a:buFont typeface="Wingdings" charset="0"/>
              <a:buNone/>
              <a:defRPr/>
            </a:pPr>
            <a:r>
              <a:rPr kumimoji="1" lang="en-US" sz="4000" b="1">
                <a:solidFill>
                  <a:srgbClr val="FFCC66"/>
                </a:solidFill>
                <a:cs typeface="+mn-cs"/>
              </a:rPr>
              <a:t>The Truth</a:t>
            </a:r>
          </a:p>
        </p:txBody>
      </p:sp>
      <p:sp>
        <p:nvSpPr>
          <p:cNvPr id="370696" name="Rectangle 8"/>
          <p:cNvSpPr>
            <a:spLocks noGrp="1" noChangeArrowheads="1"/>
          </p:cNvSpPr>
          <p:nvPr>
            <p:ph type="title"/>
          </p:nvPr>
        </p:nvSpPr>
        <p:spPr/>
        <p:txBody>
          <a:bodyPr/>
          <a:lstStyle/>
          <a:p>
            <a:pPr eaLnBrk="1" hangingPunct="1">
              <a:defRPr/>
            </a:pPr>
            <a:r>
              <a:rPr lang="en-US" smtClean="0">
                <a:cs typeface="+mj-cs"/>
              </a:rPr>
              <a:t>Piltdown Man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70692"/>
                                        </p:tgtEl>
                                        <p:attrNameLst>
                                          <p:attrName>style.visibility</p:attrName>
                                        </p:attrNameLst>
                                      </p:cBhvr>
                                      <p:to>
                                        <p:strVal val="visible"/>
                                      </p:to>
                                    </p:set>
                                    <p:anim calcmode="lin" valueType="num">
                                      <p:cBhvr>
                                        <p:cTn id="7" dur="500" fill="hold"/>
                                        <p:tgtEl>
                                          <p:spTgt spid="370692"/>
                                        </p:tgtEl>
                                        <p:attrNameLst>
                                          <p:attrName>ppt_w</p:attrName>
                                        </p:attrNameLst>
                                      </p:cBhvr>
                                      <p:tavLst>
                                        <p:tav tm="0">
                                          <p:val>
                                            <p:fltVal val="0"/>
                                          </p:val>
                                        </p:tav>
                                        <p:tav tm="100000">
                                          <p:val>
                                            <p:strVal val="#ppt_w"/>
                                          </p:val>
                                        </p:tav>
                                      </p:tavLst>
                                    </p:anim>
                                    <p:anim calcmode="lin" valueType="num">
                                      <p:cBhvr>
                                        <p:cTn id="8" dur="500" fill="hold"/>
                                        <p:tgtEl>
                                          <p:spTgt spid="37069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70693">
                                            <p:txEl>
                                              <p:pRg st="0" end="0"/>
                                            </p:txEl>
                                          </p:spTgt>
                                        </p:tgtEl>
                                        <p:attrNameLst>
                                          <p:attrName>style.visibility</p:attrName>
                                        </p:attrNameLst>
                                      </p:cBhvr>
                                      <p:to>
                                        <p:strVal val="visible"/>
                                      </p:to>
                                    </p:set>
                                    <p:animEffect transition="in" filter="fade">
                                      <p:cBhvr>
                                        <p:cTn id="13" dur="500"/>
                                        <p:tgtEl>
                                          <p:spTgt spid="37069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0693">
                                            <p:txEl>
                                              <p:pRg st="1" end="1"/>
                                            </p:txEl>
                                          </p:spTgt>
                                        </p:tgtEl>
                                        <p:attrNameLst>
                                          <p:attrName>style.visibility</p:attrName>
                                        </p:attrNameLst>
                                      </p:cBhvr>
                                      <p:to>
                                        <p:strVal val="visible"/>
                                      </p:to>
                                    </p:set>
                                    <p:animEffect transition="in" filter="fade">
                                      <p:cBhvr>
                                        <p:cTn id="18" dur="500"/>
                                        <p:tgtEl>
                                          <p:spTgt spid="370693">
                                            <p:txEl>
                                              <p:pRg st="1" end="1"/>
                                            </p:txEl>
                                          </p:spTgt>
                                        </p:tgtEl>
                                      </p:cBhvr>
                                    </p:animEffect>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70695"/>
                                        </p:tgtEl>
                                        <p:attrNameLst>
                                          <p:attrName>style.visibility</p:attrName>
                                        </p:attrNameLst>
                                      </p:cBhvr>
                                      <p:to>
                                        <p:strVal val="visible"/>
                                      </p:to>
                                    </p:set>
                                    <p:animEffect transition="in" filter="fade">
                                      <p:cBhvr>
                                        <p:cTn id="22" dur="500"/>
                                        <p:tgtEl>
                                          <p:spTgt spid="3706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0694"/>
                                        </p:tgtEl>
                                        <p:attrNameLst>
                                          <p:attrName>style.visibility</p:attrName>
                                        </p:attrNameLst>
                                      </p:cBhvr>
                                      <p:to>
                                        <p:strVal val="visible"/>
                                      </p:to>
                                    </p:set>
                                    <p:anim calcmode="lin" valueType="num">
                                      <p:cBhvr>
                                        <p:cTn id="27" dur="500" fill="hold"/>
                                        <p:tgtEl>
                                          <p:spTgt spid="370694"/>
                                        </p:tgtEl>
                                        <p:attrNameLst>
                                          <p:attrName>ppt_w</p:attrName>
                                        </p:attrNameLst>
                                      </p:cBhvr>
                                      <p:tavLst>
                                        <p:tav tm="0">
                                          <p:val>
                                            <p:fltVal val="0"/>
                                          </p:val>
                                        </p:tav>
                                        <p:tav tm="100000">
                                          <p:val>
                                            <p:strVal val="#ppt_w"/>
                                          </p:val>
                                        </p:tav>
                                      </p:tavLst>
                                    </p:anim>
                                    <p:anim calcmode="lin" valueType="num">
                                      <p:cBhvr>
                                        <p:cTn id="28" dur="500" fill="hold"/>
                                        <p:tgtEl>
                                          <p:spTgt spid="3706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2" grpId="0" animBg="1"/>
      <p:bldP spid="370693" grpId="0" build="p"/>
      <p:bldP spid="370694" grpId="0" animBg="1"/>
      <p:bldP spid="3706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cs typeface="+mj-cs"/>
              </a:rPr>
              <a:t>Nebraska Man</a:t>
            </a:r>
          </a:p>
        </p:txBody>
      </p:sp>
      <p:sp>
        <p:nvSpPr>
          <p:cNvPr id="13315" name="Rectangle 3"/>
          <p:cNvSpPr>
            <a:spLocks noGrp="1" noChangeArrowheads="1"/>
          </p:cNvSpPr>
          <p:nvPr>
            <p:ph type="body" idx="1"/>
          </p:nvPr>
        </p:nvSpPr>
        <p:spPr>
          <a:xfrm>
            <a:off x="473075" y="1262063"/>
            <a:ext cx="8229600" cy="2981325"/>
          </a:xfrm>
        </p:spPr>
        <p:txBody>
          <a:bodyPr/>
          <a:lstStyle/>
          <a:p>
            <a:pPr eaLnBrk="1" hangingPunct="1">
              <a:defRPr/>
            </a:pPr>
            <a:r>
              <a:rPr lang="en-US" sz="3600" smtClean="0">
                <a:cs typeface="+mn-cs"/>
              </a:rPr>
              <a:t>1922 fossil evidence was discovered</a:t>
            </a:r>
          </a:p>
          <a:p>
            <a:pPr eaLnBrk="1" hangingPunct="1">
              <a:defRPr/>
            </a:pPr>
            <a:r>
              <a:rPr lang="en-US" sz="3600" smtClean="0">
                <a:cs typeface="+mn-cs"/>
              </a:rPr>
              <a:t>Used to support evolution in the 1925 Scopes trial</a:t>
            </a:r>
          </a:p>
          <a:p>
            <a:pPr eaLnBrk="1" hangingPunct="1">
              <a:defRPr/>
            </a:pPr>
            <a:r>
              <a:rPr lang="en-US" sz="3600" smtClean="0">
                <a:cs typeface="+mn-cs"/>
              </a:rPr>
              <a:t>The claim: 1 million year old intermediate link</a:t>
            </a:r>
          </a:p>
        </p:txBody>
      </p:sp>
      <p:sp>
        <p:nvSpPr>
          <p:cNvPr id="13316" name="Text Box 4"/>
          <p:cNvSpPr txBox="1">
            <a:spLocks noChangeArrowheads="1"/>
          </p:cNvSpPr>
          <p:nvPr/>
        </p:nvSpPr>
        <p:spPr bwMode="auto">
          <a:xfrm>
            <a:off x="1892300" y="5273675"/>
            <a:ext cx="4752975" cy="669925"/>
          </a:xfrm>
          <a:prstGeom prst="rect">
            <a:avLst/>
          </a:prstGeom>
          <a:solidFill>
            <a:schemeClr val="tx1"/>
          </a:solidFill>
          <a:ln w="2857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14350" indent="-514350">
              <a:tabLst>
                <a:tab pos="2686050" algn="l"/>
              </a:tabLst>
              <a:defRPr>
                <a:solidFill>
                  <a:schemeClr val="tx1"/>
                </a:solidFill>
                <a:latin typeface="Arial" charset="0"/>
                <a:ea typeface="ＭＳ Ｐゴシック" charset="0"/>
              </a:defRPr>
            </a:lvl1pPr>
            <a:lvl2pPr marL="628650">
              <a:tabLst>
                <a:tab pos="2686050" algn="l"/>
              </a:tabLst>
              <a:defRPr>
                <a:solidFill>
                  <a:schemeClr val="tx1"/>
                </a:solidFill>
                <a:latin typeface="Arial" charset="0"/>
                <a:ea typeface="ＭＳ Ｐゴシック" charset="0"/>
              </a:defRPr>
            </a:lvl2pPr>
            <a:lvl3pPr>
              <a:tabLst>
                <a:tab pos="2686050" algn="l"/>
              </a:tabLst>
              <a:defRPr>
                <a:solidFill>
                  <a:schemeClr val="tx1"/>
                </a:solidFill>
                <a:latin typeface="Arial" charset="0"/>
                <a:ea typeface="ＭＳ Ｐゴシック" charset="0"/>
              </a:defRPr>
            </a:lvl3pPr>
            <a:lvl4pPr>
              <a:tabLst>
                <a:tab pos="2686050" algn="l"/>
              </a:tabLst>
              <a:defRPr>
                <a:solidFill>
                  <a:schemeClr val="tx1"/>
                </a:solidFill>
                <a:latin typeface="Arial" charset="0"/>
                <a:ea typeface="ＭＳ Ｐゴシック" charset="0"/>
              </a:defRPr>
            </a:lvl4pPr>
            <a:lvl5pPr>
              <a:tabLst>
                <a:tab pos="2686050" algn="l"/>
              </a:tabLst>
              <a:defRPr>
                <a:solidFill>
                  <a:schemeClr val="tx1"/>
                </a:solidFill>
                <a:latin typeface="Arial" charset="0"/>
                <a:ea typeface="ＭＳ Ｐゴシック" charset="0"/>
              </a:defRPr>
            </a:lvl5pPr>
            <a:lvl6pPr fontAlgn="base">
              <a:spcBef>
                <a:spcPct val="0"/>
              </a:spcBef>
              <a:spcAft>
                <a:spcPct val="0"/>
              </a:spcAft>
              <a:tabLst>
                <a:tab pos="2686050" algn="l"/>
              </a:tabLst>
              <a:defRPr>
                <a:solidFill>
                  <a:schemeClr val="tx1"/>
                </a:solidFill>
                <a:latin typeface="Arial" charset="0"/>
                <a:ea typeface="ＭＳ Ｐゴシック" charset="0"/>
              </a:defRPr>
            </a:lvl6pPr>
            <a:lvl7pPr fontAlgn="base">
              <a:spcBef>
                <a:spcPct val="0"/>
              </a:spcBef>
              <a:spcAft>
                <a:spcPct val="0"/>
              </a:spcAft>
              <a:tabLst>
                <a:tab pos="2686050" algn="l"/>
              </a:tabLst>
              <a:defRPr>
                <a:solidFill>
                  <a:schemeClr val="tx1"/>
                </a:solidFill>
                <a:latin typeface="Arial" charset="0"/>
                <a:ea typeface="ＭＳ Ｐゴシック" charset="0"/>
              </a:defRPr>
            </a:lvl7pPr>
            <a:lvl8pPr fontAlgn="base">
              <a:spcBef>
                <a:spcPct val="0"/>
              </a:spcBef>
              <a:spcAft>
                <a:spcPct val="0"/>
              </a:spcAft>
              <a:tabLst>
                <a:tab pos="2686050" algn="l"/>
              </a:tabLst>
              <a:defRPr>
                <a:solidFill>
                  <a:schemeClr val="tx1"/>
                </a:solidFill>
                <a:latin typeface="Arial" charset="0"/>
                <a:ea typeface="ＭＳ Ｐゴシック" charset="0"/>
              </a:defRPr>
            </a:lvl8pPr>
            <a:lvl9pPr fontAlgn="base">
              <a:spcBef>
                <a:spcPct val="0"/>
              </a:spcBef>
              <a:spcAft>
                <a:spcPct val="0"/>
              </a:spcAft>
              <a:tabLst>
                <a:tab pos="2686050" algn="l"/>
              </a:tabLst>
              <a:defRPr>
                <a:solidFill>
                  <a:schemeClr val="tx1"/>
                </a:solidFill>
                <a:latin typeface="Arial" charset="0"/>
                <a:ea typeface="ＭＳ Ｐゴシック" charset="0"/>
              </a:defRPr>
            </a:lvl9pPr>
          </a:lstStyle>
          <a:p>
            <a:pPr algn="ctr" eaLnBrk="0" hangingPunct="0">
              <a:spcBef>
                <a:spcPct val="50000"/>
              </a:spcBef>
              <a:buClr>
                <a:schemeClr val="tx2"/>
              </a:buClr>
              <a:buSzPct val="75000"/>
              <a:buFont typeface="Wingdings" charset="0"/>
              <a:buNone/>
              <a:defRPr/>
            </a:pPr>
            <a:r>
              <a:rPr kumimoji="1" lang="en-US" sz="3600" dirty="0" smtClean="0">
                <a:solidFill>
                  <a:schemeClr val="bg1"/>
                </a:solidFill>
                <a:effectLst>
                  <a:outerShdw blurRad="38100" dist="38100" dir="2700000" algn="tl">
                    <a:srgbClr val="808080"/>
                  </a:outerShdw>
                </a:effectLst>
                <a:cs typeface="+mn-cs"/>
              </a:rPr>
              <a:t>An extinct pig</a:t>
            </a:r>
            <a:r>
              <a:rPr kumimoji="1" lang="fr-FR" altLang="ja-JP" sz="3600" dirty="0" smtClean="0">
                <a:solidFill>
                  <a:schemeClr val="bg1"/>
                </a:solidFill>
                <a:effectLst>
                  <a:outerShdw blurRad="38100" dist="38100" dir="2700000" algn="tl">
                    <a:srgbClr val="808080"/>
                  </a:outerShdw>
                </a:effectLst>
                <a:latin typeface="Arial"/>
                <a:cs typeface="+mn-cs"/>
              </a:rPr>
              <a:t>'</a:t>
            </a:r>
            <a:r>
              <a:rPr kumimoji="1" lang="en-US" sz="3600" dirty="0" smtClean="0">
                <a:solidFill>
                  <a:schemeClr val="bg1"/>
                </a:solidFill>
                <a:effectLst>
                  <a:outerShdw blurRad="38100" dist="38100" dir="2700000" algn="tl">
                    <a:srgbClr val="808080"/>
                  </a:outerShdw>
                </a:effectLst>
                <a:cs typeface="+mn-cs"/>
              </a:rPr>
              <a:t>s tooth</a:t>
            </a:r>
          </a:p>
        </p:txBody>
      </p:sp>
      <p:grpSp>
        <p:nvGrpSpPr>
          <p:cNvPr id="13323" name="Group 11"/>
          <p:cNvGrpSpPr>
            <a:grpSpLocks/>
          </p:cNvGrpSpPr>
          <p:nvPr/>
        </p:nvGrpSpPr>
        <p:grpSpPr bwMode="auto">
          <a:xfrm>
            <a:off x="6894513" y="4572000"/>
            <a:ext cx="1785937" cy="1958975"/>
            <a:chOff x="4343" y="2880"/>
            <a:chExt cx="1125" cy="1234"/>
          </a:xfrm>
        </p:grpSpPr>
        <p:sp>
          <p:nvSpPr>
            <p:cNvPr id="14342" name="Rectangle 10"/>
            <p:cNvSpPr>
              <a:spLocks noChangeArrowheads="1"/>
            </p:cNvSpPr>
            <p:nvPr/>
          </p:nvSpPr>
          <p:spPr bwMode="auto">
            <a:xfrm>
              <a:off x="4343" y="2880"/>
              <a:ext cx="1125" cy="1234"/>
            </a:xfrm>
            <a:prstGeom prst="rect">
              <a:avLst/>
            </a:prstGeom>
            <a:solidFill>
              <a:srgbClr val="660066"/>
            </a:solidFill>
            <a:ln>
              <a:noFill/>
            </a:ln>
            <a:effectLst>
              <a:prstShdw prst="shdw17" dist="17961" dir="2700000">
                <a:srgbClr val="3D003D">
                  <a:alpha val="74997"/>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3317" name="Picture 5" descr="nebraska teeth"/>
            <p:cNvPicPr>
              <a:picLocks noChangeAspect="1" noChangeArrowheads="1"/>
            </p:cNvPicPr>
            <p:nvPr/>
          </p:nvPicPr>
          <p:blipFill>
            <a:blip r:embed="rId2">
              <a:lum contrast="100000"/>
              <a:extLst>
                <a:ext uri="{28A0092B-C50C-407E-A947-70E740481C1C}">
                  <a14:useLocalDpi xmlns:a14="http://schemas.microsoft.com/office/drawing/2010/main"/>
                </a:ext>
              </a:extLst>
            </a:blip>
            <a:srcRect/>
            <a:stretch>
              <a:fillRect/>
            </a:stretch>
          </p:blipFill>
          <p:spPr bwMode="auto">
            <a:xfrm>
              <a:off x="4499" y="3010"/>
              <a:ext cx="835" cy="953"/>
            </a:xfrm>
            <a:prstGeom prst="rect">
              <a:avLst/>
            </a:prstGeom>
            <a:solidFill>
              <a:srgbClr val="FFFFFF"/>
            </a:solidFill>
            <a:ln w="28575">
              <a:solidFill>
                <a:srgbClr val="000066"/>
              </a:solidFill>
              <a:miter lim="800000"/>
              <a:headEnd/>
              <a:tailEnd/>
            </a:ln>
            <a:effectLst/>
            <a:extLst>
              <a:ext uri="{AF507438-7753-43e0-B8FC-AC1667EBCBE1}">
                <a14:hiddenEffects xmlns:a14="http://schemas.microsoft.com/office/drawing/2010/main">
                  <a:effectLst>
                    <a:outerShdw blurRad="63500" dist="107763" dir="18900000" algn="ctr" rotWithShape="0">
                      <a:schemeClr val="tx2">
                        <a:alpha val="74998"/>
                      </a:schemeClr>
                    </a:outerShdw>
                  </a:effectLst>
                </a14:hiddenEffects>
              </a:ext>
            </a:extLst>
          </p:spPr>
        </p:pic>
      </p:grpSp>
      <p:sp>
        <p:nvSpPr>
          <p:cNvPr id="13318" name="Text Box 6"/>
          <p:cNvSpPr txBox="1">
            <a:spLocks noChangeArrowheads="1"/>
          </p:cNvSpPr>
          <p:nvPr/>
        </p:nvSpPr>
        <p:spPr bwMode="auto">
          <a:xfrm>
            <a:off x="3035300" y="4564063"/>
            <a:ext cx="2366963"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spcBef>
                <a:spcPct val="30000"/>
              </a:spcBef>
              <a:buClr>
                <a:schemeClr val="tx2"/>
              </a:buClr>
              <a:buSzPct val="75000"/>
              <a:buFont typeface="Wingdings" charset="0"/>
              <a:buNone/>
              <a:defRPr/>
            </a:pPr>
            <a:r>
              <a:rPr kumimoji="1" lang="en-US" sz="3600" b="1">
                <a:solidFill>
                  <a:srgbClr val="FFCC66"/>
                </a:solidFill>
                <a:cs typeface="+mn-cs"/>
              </a:rPr>
              <a:t>The Truth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500"/>
                                        <p:tgtEl>
                                          <p:spTgt spid="13315">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500"/>
                                        <p:tgtEl>
                                          <p:spTgt spid="13315">
                                            <p:txEl>
                                              <p:pRg st="2" end="2"/>
                                            </p:txEl>
                                          </p:spTgt>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slide(fromBottom)">
                                      <p:cBhvr>
                                        <p:cTn id="19" dur="500"/>
                                        <p:tgtEl>
                                          <p:spTgt spid="133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316"/>
                                        </p:tgtEl>
                                        <p:attrNameLst>
                                          <p:attrName>style.visibility</p:attrName>
                                        </p:attrNameLst>
                                      </p:cBhvr>
                                      <p:to>
                                        <p:strVal val="visible"/>
                                      </p:to>
                                    </p:set>
                                    <p:animEffect transition="in" filter="wipe(left)">
                                      <p:cBhvr>
                                        <p:cTn id="24" dur="500"/>
                                        <p:tgtEl>
                                          <p:spTgt spid="13316"/>
                                        </p:tgtEl>
                                      </p:cBhvr>
                                    </p:animEffect>
                                  </p:childTnLst>
                                </p:cTn>
                              </p:par>
                            </p:childTnLst>
                          </p:cTn>
                        </p:par>
                        <p:par>
                          <p:cTn id="25" fill="hold" nodeType="afterGroup">
                            <p:stCondLst>
                              <p:cond delay="500"/>
                            </p:stCondLst>
                            <p:childTnLst>
                              <p:par>
                                <p:cTn id="26" presetID="23" presetClass="entr" presetSubtype="16" fill="hold" nodeType="afterEffect">
                                  <p:stCondLst>
                                    <p:cond delay="0"/>
                                  </p:stCondLst>
                                  <p:childTnLst>
                                    <p:set>
                                      <p:cBhvr>
                                        <p:cTn id="27" dur="1" fill="hold">
                                          <p:stCondLst>
                                            <p:cond delay="0"/>
                                          </p:stCondLst>
                                        </p:cTn>
                                        <p:tgtEl>
                                          <p:spTgt spid="13323"/>
                                        </p:tgtEl>
                                        <p:attrNameLst>
                                          <p:attrName>style.visibility</p:attrName>
                                        </p:attrNameLst>
                                      </p:cBhvr>
                                      <p:to>
                                        <p:strVal val="visible"/>
                                      </p:to>
                                    </p:set>
                                    <p:anim calcmode="lin" valueType="num">
                                      <p:cBhvr>
                                        <p:cTn id="28" dur="500" fill="hold"/>
                                        <p:tgtEl>
                                          <p:spTgt spid="13323"/>
                                        </p:tgtEl>
                                        <p:attrNameLst>
                                          <p:attrName>ppt_w</p:attrName>
                                        </p:attrNameLst>
                                      </p:cBhvr>
                                      <p:tavLst>
                                        <p:tav tm="0">
                                          <p:val>
                                            <p:fltVal val="0"/>
                                          </p:val>
                                        </p:tav>
                                        <p:tav tm="100000">
                                          <p:val>
                                            <p:strVal val="#ppt_w"/>
                                          </p:val>
                                        </p:tav>
                                      </p:tavLst>
                                    </p:anim>
                                    <p:anim calcmode="lin" valueType="num">
                                      <p:cBhvr>
                                        <p:cTn id="29" dur="500" fill="hold"/>
                                        <p:tgtEl>
                                          <p:spTgt spid="133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animBg="1" autoUpdateAnimBg="0"/>
      <p:bldP spid="13318"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C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CC"/>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C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CC"/>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C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FFFFCC"/>
            </a:solidFill>
            <a:effectLst/>
            <a:latin typeface="Arial" charset="0"/>
            <a:ea typeface="ＭＳ Ｐゴシック"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5617</TotalTime>
  <Words>3396</Words>
  <Application>Microsoft Macintosh PowerPoint</Application>
  <PresentationFormat>On-screen Show (4:3)</PresentationFormat>
  <Paragraphs>391</Paragraphs>
  <Slides>74</Slides>
  <Notes>10</Notes>
  <HiddenSlides>7</HiddenSlides>
  <MMClips>2</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3</vt:i4>
      </vt:variant>
      <vt:variant>
        <vt:lpstr>Slide Titles</vt:lpstr>
      </vt:variant>
      <vt:variant>
        <vt:i4>74</vt:i4>
      </vt:variant>
    </vt:vector>
  </HeadingPairs>
  <TitlesOfParts>
    <vt:vector size="85" baseType="lpstr">
      <vt:lpstr>Arial</vt:lpstr>
      <vt:lpstr>ＭＳ Ｐゴシック</vt:lpstr>
      <vt:lpstr>Wingdings</vt:lpstr>
      <vt:lpstr>Monotype Sorts</vt:lpstr>
      <vt:lpstr>Default Design</vt:lpstr>
      <vt:lpstr>1_Default Design</vt:lpstr>
      <vt:lpstr>6_Default Design</vt:lpstr>
      <vt:lpstr>2_Default Design</vt:lpstr>
      <vt:lpstr>EasyPhoto Photograph</vt:lpstr>
      <vt:lpstr>Micrografx Designer 7 Drawing</vt:lpstr>
      <vt:lpstr>Microsoft Photo Editor 3.0 Photo</vt:lpstr>
      <vt:lpstr>PowerPoint Presentation</vt:lpstr>
      <vt:lpstr>Topics</vt:lpstr>
      <vt:lpstr>History of Man</vt:lpstr>
      <vt:lpstr>School Textbooks</vt:lpstr>
      <vt:lpstr>School Textbooks</vt:lpstr>
      <vt:lpstr>Piltdown Man</vt:lpstr>
      <vt:lpstr>Piltdown Man</vt:lpstr>
      <vt:lpstr>Piltdown Man</vt:lpstr>
      <vt:lpstr>Nebraska Man</vt:lpstr>
      <vt:lpstr>Ramapithecus</vt:lpstr>
      <vt:lpstr>Ramapithecus</vt:lpstr>
      <vt:lpstr>Ramapithecus</vt:lpstr>
      <vt:lpstr>Summary of “Facts”</vt:lpstr>
      <vt:lpstr>PowerPoint Presentation</vt:lpstr>
      <vt:lpstr>PowerPoint Presentation</vt:lpstr>
      <vt:lpstr>Neandertals</vt:lpstr>
      <vt:lpstr>Neandertals</vt:lpstr>
      <vt:lpstr>Neandertal Burial Cites</vt:lpstr>
      <vt:lpstr>Rearranging the Data</vt:lpstr>
      <vt:lpstr>Rearranging the Data</vt:lpstr>
      <vt:lpstr>Neandertal Anatomy</vt:lpstr>
      <vt:lpstr>Neandertal Population</vt:lpstr>
      <vt:lpstr>Neandertal Population</vt:lpstr>
      <vt:lpstr>Neanderthals</vt:lpstr>
      <vt:lpstr>Critical Thinking</vt:lpstr>
      <vt:lpstr>Statistics</vt:lpstr>
      <vt:lpstr>Differences</vt:lpstr>
      <vt:lpstr>Evolution and Logic</vt:lpstr>
      <vt:lpstr>Neandertal DNA</vt:lpstr>
      <vt:lpstr>Conclusion About Neandertals</vt:lpstr>
      <vt:lpstr>PowerPoint Presentation</vt:lpstr>
      <vt:lpstr>Lucy</vt:lpstr>
      <vt:lpstr>Challenges to Our Youth</vt:lpstr>
      <vt:lpstr>Evolutionary Preconception</vt:lpstr>
      <vt:lpstr>What Was Found?</vt:lpstr>
      <vt:lpstr>Lucy and the Australopithecines</vt:lpstr>
      <vt:lpstr>Did Lucy Walk Upright</vt:lpstr>
      <vt:lpstr>Rib Cage</vt:lpstr>
      <vt:lpstr>Lucy's Rib Cage</vt:lpstr>
      <vt:lpstr>Lucy's Rib Cage</vt:lpstr>
      <vt:lpstr>Chimp vs. Human Pelvis</vt:lpstr>
      <vt:lpstr>Lucy's Pelvis</vt:lpstr>
      <vt:lpstr>PowerPoint Presentation</vt:lpstr>
      <vt:lpstr>“Fixing” Lucy with a power saw!</vt:lpstr>
      <vt:lpstr>Knee Joint of A. afarensis</vt:lpstr>
      <vt:lpstr>PowerPoint Presentation</vt:lpstr>
      <vt:lpstr>Lucy: What Nice Feet You Have</vt:lpstr>
      <vt:lpstr>Apes and Humans – a Test</vt:lpstr>
      <vt:lpstr>Laetoli Footprints</vt:lpstr>
      <vt:lpstr>Ape and Human Footprints</vt:lpstr>
      <vt:lpstr>Footprints and Real Evidence</vt:lpstr>
      <vt:lpstr>Anatomy of Australopithecines</vt:lpstr>
      <vt:lpstr>Lucy: Saint Louis Museum</vt:lpstr>
      <vt:lpstr>Evolution Rejects the Evidence</vt:lpstr>
      <vt:lpstr>Textbooks Promoting Bad Science</vt:lpstr>
      <vt:lpstr>Confusion about Lucy</vt:lpstr>
      <vt:lpstr>Did Lucy Walk Upright?</vt:lpstr>
      <vt:lpstr>Did Lucy Walk Upright?</vt:lpstr>
      <vt:lpstr>Did Lucy Walk Upright?</vt:lpstr>
      <vt:lpstr>Did Lucy Walk Upright?</vt:lpstr>
      <vt:lpstr>10 Unique Characteristics</vt:lpstr>
      <vt:lpstr>Textbooks and Accuracy</vt:lpstr>
      <vt:lpstr>PowerPoint Presentation</vt:lpstr>
      <vt:lpstr>Evolution and Change</vt:lpstr>
      <vt:lpstr>Natural Selection</vt:lpstr>
      <vt:lpstr>Human Variation</vt:lpstr>
      <vt:lpstr>PowerPoint Presentation</vt:lpstr>
      <vt:lpstr>Mutations and Evolution</vt:lpstr>
      <vt:lpstr>Scientists</vt:lpstr>
      <vt:lpstr>Summary</vt:lpstr>
      <vt:lpstr>PowerPoint Presentation</vt:lpstr>
      <vt:lpstr>AiG Web Address 00439</vt:lpstr>
      <vt:lpstr>Black</vt:lpstr>
      <vt:lpstr>Creation link at BibleStudyDownloads.org</vt:lpstr>
    </vt:vector>
  </TitlesOfParts>
  <Company> Training ETC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Riddle</dc:creator>
  <cp:lastModifiedBy>Rick Griffith</cp:lastModifiedBy>
  <cp:revision>517</cp:revision>
  <dcterms:created xsi:type="dcterms:W3CDTF">2003-04-07T16:04:27Z</dcterms:created>
  <dcterms:modified xsi:type="dcterms:W3CDTF">2016-10-01T03:16:45Z</dcterms:modified>
</cp:coreProperties>
</file>